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58" r:id="rId4"/>
    <p:sldId id="259" r:id="rId5"/>
    <p:sldId id="260" r:id="rId6"/>
    <p:sldId id="261" r:id="rId7"/>
    <p:sldId id="264" r:id="rId8"/>
    <p:sldId id="262" r:id="rId9"/>
    <p:sldId id="263" r:id="rId10"/>
    <p:sldId id="269" r:id="rId11"/>
    <p:sldId id="270" r:id="rId12"/>
    <p:sldId id="271" r:id="rId13"/>
    <p:sldId id="272" r:id="rId14"/>
    <p:sldId id="273" r:id="rId15"/>
    <p:sldId id="274" r:id="rId16"/>
    <p:sldId id="276" r:id="rId17"/>
    <p:sldId id="275" r:id="rId18"/>
    <p:sldId id="266" r:id="rId19"/>
    <p:sldId id="290" r:id="rId20"/>
    <p:sldId id="291" r:id="rId21"/>
    <p:sldId id="292" r:id="rId22"/>
    <p:sldId id="289" r:id="rId23"/>
    <p:sldId id="267" r:id="rId24"/>
    <p:sldId id="277" r:id="rId25"/>
    <p:sldId id="279" r:id="rId26"/>
    <p:sldId id="280" r:id="rId27"/>
    <p:sldId id="281" r:id="rId28"/>
    <p:sldId id="283" r:id="rId29"/>
    <p:sldId id="284" r:id="rId30"/>
    <p:sldId id="288" r:id="rId31"/>
    <p:sldId id="285" r:id="rId32"/>
    <p:sldId id="286" r:id="rId33"/>
    <p:sldId id="287" r:id="rId34"/>
    <p:sldId id="268"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C767"/>
    <a:srgbClr val="F6F5FF"/>
    <a:srgbClr val="DBECFF"/>
    <a:srgbClr val="5A93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9" autoAdjust="0"/>
    <p:restoredTop sz="94615" autoAdjust="0"/>
  </p:normalViewPr>
  <p:slideViewPr>
    <p:cSldViewPr snapToGrid="0" snapToObjects="1">
      <p:cViewPr>
        <p:scale>
          <a:sx n="125" d="100"/>
          <a:sy n="125" d="100"/>
        </p:scale>
        <p:origin x="-1256" y="-1648"/>
      </p:cViewPr>
      <p:guideLst>
        <p:guide orient="horz" pos="2160"/>
        <p:guide pos="2880"/>
      </p:guideLst>
    </p:cSldViewPr>
  </p:slideViewPr>
  <p:outlineViewPr>
    <p:cViewPr>
      <p:scale>
        <a:sx n="33" d="100"/>
        <a:sy n="33" d="100"/>
      </p:scale>
      <p:origin x="0" y="4696"/>
    </p:cViewPr>
  </p:outlineViewPr>
  <p:notesTextViewPr>
    <p:cViewPr>
      <p:scale>
        <a:sx n="100" d="100"/>
        <a:sy n="100" d="100"/>
      </p:scale>
      <p:origin x="0" y="0"/>
    </p:cViewPr>
  </p:notesTextViewPr>
  <p:sorterViewPr>
    <p:cViewPr>
      <p:scale>
        <a:sx n="66" d="100"/>
        <a:sy n="66" d="100"/>
      </p:scale>
      <p:origin x="0" y="38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96CBD98-7D22-9948-A5AD-C75527E7C9EC}" type="datetimeFigureOut">
              <a:rPr lang="en-US" smtClean="0"/>
              <a:t>10/08/15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2F9CA8-1AF0-6045-BA06-97E3809AE55C}" type="slidenum">
              <a:rPr lang="en-AU" smtClean="0"/>
              <a:t>‹#›</a:t>
            </a:fld>
            <a:endParaRPr lang="en-AU"/>
          </a:p>
        </p:txBody>
      </p:sp>
    </p:spTree>
    <p:extLst>
      <p:ext uri="{BB962C8B-B14F-4D97-AF65-F5344CB8AC3E}">
        <p14:creationId xmlns:p14="http://schemas.microsoft.com/office/powerpoint/2010/main" val="22002102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7A20E9-C570-2E47-A98F-6626F4095DBF}" type="datetimeFigureOut">
              <a:rPr lang="en-US" smtClean="0"/>
              <a:t>10/08/15</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7AD820-F426-8B46-BDF1-7F9F453F918B}" type="slidenum">
              <a:rPr lang="en-AU" smtClean="0"/>
              <a:t>‹#›</a:t>
            </a:fld>
            <a:endParaRPr lang="en-AU"/>
          </a:p>
        </p:txBody>
      </p:sp>
    </p:spTree>
    <p:extLst>
      <p:ext uri="{BB962C8B-B14F-4D97-AF65-F5344CB8AC3E}">
        <p14:creationId xmlns:p14="http://schemas.microsoft.com/office/powerpoint/2010/main" val="27821996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271604" y="1902452"/>
            <a:ext cx="8600793" cy="4694608"/>
          </a:xfrm>
          <a:prstGeom prst="rect">
            <a:avLst/>
          </a:prstGeom>
        </p:spPr>
      </p:pic>
      <p:sp>
        <p:nvSpPr>
          <p:cNvPr id="2" name="Title 1"/>
          <p:cNvSpPr>
            <a:spLocks noGrp="1"/>
          </p:cNvSpPr>
          <p:nvPr>
            <p:ph type="ctrTitle"/>
          </p:nvPr>
        </p:nvSpPr>
        <p:spPr>
          <a:xfrm>
            <a:off x="685800" y="2311865"/>
            <a:ext cx="7772400" cy="1470025"/>
          </a:xfrm>
        </p:spPr>
        <p:txBody>
          <a:bodyPr>
            <a:normAutofit/>
          </a:bodyPr>
          <a:lstStyle>
            <a:lvl1pPr>
              <a:defRPr sz="4000">
                <a:solidFill>
                  <a:srgbClr val="FFFFFF"/>
                </a:solidFill>
              </a:defRPr>
            </a:lvl1pPr>
          </a:lstStyle>
          <a:p>
            <a:r>
              <a:rPr lang="en-US" dirty="0" smtClean="0"/>
              <a:t>Click to edit Master title style</a:t>
            </a:r>
            <a:endParaRPr lang="en-AU" dirty="0"/>
          </a:p>
        </p:txBody>
      </p:sp>
      <p:sp>
        <p:nvSpPr>
          <p:cNvPr id="3" name="Subtitle 2"/>
          <p:cNvSpPr>
            <a:spLocks noGrp="1"/>
          </p:cNvSpPr>
          <p:nvPr>
            <p:ph type="subTitle" idx="1"/>
          </p:nvPr>
        </p:nvSpPr>
        <p:spPr>
          <a:xfrm>
            <a:off x="1371600" y="412434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14E0ED1-0502-5948-B036-1C1E4DF6DFEA}" type="slidenum">
              <a:rPr lang="en-AU" smtClean="0"/>
              <a:t>‹#›</a:t>
            </a:fld>
            <a:endParaRPr lang="en-AU" dirty="0"/>
          </a:p>
        </p:txBody>
      </p:sp>
      <p:pic>
        <p:nvPicPr>
          <p:cNvPr id="8" name="Picture 7"/>
          <p:cNvPicPr>
            <a:picLocks noChangeAspect="1"/>
          </p:cNvPicPr>
          <p:nvPr userDrawn="1"/>
        </p:nvPicPr>
        <p:blipFill>
          <a:blip r:embed="rId3"/>
          <a:stretch>
            <a:fillRect/>
          </a:stretch>
        </p:blipFill>
        <p:spPr>
          <a:xfrm>
            <a:off x="7540217" y="5713331"/>
            <a:ext cx="1064740" cy="610368"/>
          </a:xfrm>
          <a:prstGeom prst="rect">
            <a:avLst/>
          </a:prstGeom>
        </p:spPr>
      </p:pic>
    </p:spTree>
    <p:extLst>
      <p:ext uri="{BB962C8B-B14F-4D97-AF65-F5344CB8AC3E}">
        <p14:creationId xmlns:p14="http://schemas.microsoft.com/office/powerpoint/2010/main" val="2973132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dirty="0" smtClean="0"/>
              <a:t>Click to edit Master title style</a:t>
            </a:r>
            <a:endParaRPr lang="en-AU" dirty="0"/>
          </a:p>
        </p:txBody>
      </p:sp>
      <p:sp>
        <p:nvSpPr>
          <p:cNvPr id="3" name="Content Placeholder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514E0ED1-0502-5948-B036-1C1E4DF6DFEA}" type="slidenum">
              <a:rPr lang="en-AU" smtClean="0"/>
              <a:t>‹#›</a:t>
            </a:fld>
            <a:endParaRPr lang="en-AU" dirty="0"/>
          </a:p>
        </p:txBody>
      </p:sp>
    </p:spTree>
    <p:extLst>
      <p:ext uri="{BB962C8B-B14F-4D97-AF65-F5344CB8AC3E}">
        <p14:creationId xmlns:p14="http://schemas.microsoft.com/office/powerpoint/2010/main" val="324522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356351"/>
            <a:ext cx="2133600" cy="365125"/>
          </a:xfrm>
          <a:prstGeom prst="rect">
            <a:avLst/>
          </a:prstGeom>
        </p:spPr>
        <p:txBody>
          <a:bodyPr lIns="80165" tIns="40083" rIns="80165" bIns="40083" anchor="ctr"/>
          <a:lstStyle>
            <a:lvl1pPr>
              <a:defRPr sz="1100" b="0" i="0">
                <a:latin typeface="Gill Sans Light"/>
                <a:cs typeface="Gill Sans Light"/>
              </a:defRPr>
            </a:lvl1pPr>
          </a:lstStyle>
          <a:p>
            <a:r>
              <a:rPr lang="en-US" dirty="0" smtClean="0"/>
              <a:t>0 July 2013</a:t>
            </a:r>
            <a:endParaRPr lang="en-US" dirty="0"/>
          </a:p>
        </p:txBody>
      </p:sp>
      <p:sp>
        <p:nvSpPr>
          <p:cNvPr id="3" name="Footer Placeholder 2"/>
          <p:cNvSpPr>
            <a:spLocks noGrp="1"/>
          </p:cNvSpPr>
          <p:nvPr>
            <p:ph type="ftr" sz="quarter" idx="11"/>
          </p:nvPr>
        </p:nvSpPr>
        <p:spPr/>
        <p:txBody>
          <a:bodyPr/>
          <a:lstStyle/>
          <a:p>
            <a:r>
              <a:rPr lang="en-US" smtClean="0"/>
              <a:t>‹#›</a:t>
            </a:r>
            <a:endParaRPr lang="en-US"/>
          </a:p>
        </p:txBody>
      </p:sp>
      <p:sp>
        <p:nvSpPr>
          <p:cNvPr id="4" name="Slide Number Placeholder 3"/>
          <p:cNvSpPr>
            <a:spLocks noGrp="1"/>
          </p:cNvSpPr>
          <p:nvPr>
            <p:ph type="sldNum" sz="quarter" idx="12"/>
          </p:nvPr>
        </p:nvSpPr>
        <p:spPr/>
        <p:txBody>
          <a:bodyPr/>
          <a:lstStyle>
            <a:lvl1pPr>
              <a:defRPr b="0" i="0">
                <a:latin typeface="Gill Sans Light"/>
                <a:cs typeface="Gill Sans Light"/>
              </a:defRPr>
            </a:lvl1pPr>
          </a:lstStyle>
          <a:p>
            <a:fld id="{C357F887-9484-EE4E-9185-A6CB3DFE79EE}" type="slidenum">
              <a:rPr lang="en-US" smtClean="0"/>
              <a:pPr/>
              <a:t>‹#›</a:t>
            </a:fld>
            <a:endParaRPr lang="en-US" dirty="0"/>
          </a:p>
        </p:txBody>
      </p:sp>
    </p:spTree>
    <p:extLst>
      <p:ext uri="{BB962C8B-B14F-4D97-AF65-F5344CB8AC3E}">
        <p14:creationId xmlns:p14="http://schemas.microsoft.com/office/powerpoint/2010/main" val="823201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AU"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0" i="0">
                <a:solidFill>
                  <a:schemeClr val="tx1">
                    <a:tint val="75000"/>
                  </a:schemeClr>
                </a:solidFill>
                <a:latin typeface="Gill Sans Light"/>
                <a:cs typeface="Gill Sans Light"/>
              </a:defRPr>
            </a:lvl1pPr>
          </a:lstStyle>
          <a:p>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0" i="0">
                <a:solidFill>
                  <a:schemeClr val="tx1">
                    <a:tint val="75000"/>
                  </a:schemeClr>
                </a:solidFill>
                <a:latin typeface="Gill Sans Light"/>
                <a:cs typeface="Gill Sans Light"/>
              </a:defRPr>
            </a:lvl1pPr>
          </a:lstStyle>
          <a:p>
            <a:fld id="{E3ECCDDB-D9C9-7A4B-969A-2FFF2604C4D6}" type="slidenum">
              <a:rPr lang="en-AU" smtClean="0"/>
              <a:pPr/>
              <a:t>‹#›</a:t>
            </a:fld>
            <a:endParaRPr lang="en-AU" dirty="0"/>
          </a:p>
        </p:txBody>
      </p:sp>
    </p:spTree>
    <p:extLst>
      <p:ext uri="{BB962C8B-B14F-4D97-AF65-F5344CB8AC3E}">
        <p14:creationId xmlns:p14="http://schemas.microsoft.com/office/powerpoint/2010/main" val="372698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p:txStyles>
    <p:titleStyle>
      <a:lvl1pPr algn="ctr" defTabSz="457200" rtl="0" eaLnBrk="1" latinLnBrk="0" hangingPunct="1">
        <a:spcBef>
          <a:spcPct val="0"/>
        </a:spcBef>
        <a:buNone/>
        <a:defRPr sz="3200" b="0" i="0" kern="1200">
          <a:solidFill>
            <a:schemeClr val="tx1">
              <a:lumMod val="75000"/>
              <a:lumOff val="25000"/>
            </a:schemeClr>
          </a:solidFill>
          <a:latin typeface="Gill Sans Light"/>
          <a:ea typeface="+mj-ea"/>
          <a:cs typeface="Gill Sans Light"/>
        </a:defRPr>
      </a:lvl1pPr>
    </p:titleStyle>
    <p:bodyStyle>
      <a:lvl1pPr marL="342900" indent="-342900" algn="l" defTabSz="457200" rtl="0" eaLnBrk="1" latinLnBrk="0" hangingPunct="1">
        <a:spcBef>
          <a:spcPct val="20000"/>
        </a:spcBef>
        <a:buFont typeface="Arial"/>
        <a:buChar char="•"/>
        <a:defRPr sz="2800" b="0" i="0" kern="1200">
          <a:solidFill>
            <a:srgbClr val="404040"/>
          </a:solidFill>
          <a:latin typeface="Gill Sans Light"/>
          <a:ea typeface="+mn-ea"/>
          <a:cs typeface="Gill Sans Light"/>
        </a:defRPr>
      </a:lvl1pPr>
      <a:lvl2pPr marL="742950" indent="-285750" algn="l" defTabSz="457200" rtl="0" eaLnBrk="1" latinLnBrk="0" hangingPunct="1">
        <a:spcBef>
          <a:spcPct val="20000"/>
        </a:spcBef>
        <a:buFont typeface="Wingdings" charset="2"/>
        <a:buChar char="§"/>
        <a:defRPr sz="2400" b="0" i="0" kern="1200">
          <a:solidFill>
            <a:srgbClr val="404040"/>
          </a:solidFill>
          <a:latin typeface="Gill Sans Light"/>
          <a:ea typeface="+mn-ea"/>
          <a:cs typeface="Gill Sans Light"/>
        </a:defRPr>
      </a:lvl2pPr>
      <a:lvl3pPr marL="1143000" indent="-228600" algn="l" defTabSz="457200" rtl="0" eaLnBrk="1" latinLnBrk="0" hangingPunct="1">
        <a:spcBef>
          <a:spcPct val="20000"/>
        </a:spcBef>
        <a:buFont typeface="Courier New"/>
        <a:buChar char="o"/>
        <a:defRPr sz="2000" b="0" i="0" kern="1200">
          <a:solidFill>
            <a:srgbClr val="404040"/>
          </a:solidFill>
          <a:latin typeface="Gill Sans Light"/>
          <a:ea typeface="+mn-ea"/>
          <a:cs typeface="Gill Sans Light"/>
        </a:defRPr>
      </a:lvl3pPr>
      <a:lvl4pPr marL="1600200" indent="-228600" algn="l" defTabSz="457200" rtl="0" eaLnBrk="1" latinLnBrk="0" hangingPunct="1">
        <a:spcBef>
          <a:spcPct val="20000"/>
        </a:spcBef>
        <a:buFont typeface="Wingdings" charset="2"/>
        <a:buChar char="§"/>
        <a:defRPr sz="2000" b="0" i="0" kern="1200">
          <a:solidFill>
            <a:srgbClr val="404040"/>
          </a:solidFill>
          <a:latin typeface="Gill Sans Light"/>
          <a:ea typeface="+mn-ea"/>
          <a:cs typeface="Gill Sans Light"/>
        </a:defRPr>
      </a:lvl4pPr>
      <a:lvl5pPr marL="2057400" indent="-228600" algn="l" defTabSz="457200" rtl="0" eaLnBrk="1" latinLnBrk="0" hangingPunct="1">
        <a:spcBef>
          <a:spcPct val="20000"/>
        </a:spcBef>
        <a:buFont typeface="Wingdings" charset="2"/>
        <a:buChar char="§"/>
        <a:defRPr sz="2000" b="0" i="0" kern="1200">
          <a:solidFill>
            <a:srgbClr val="404040"/>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3.xml"/><Relationship Id="rId2"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1604" y="1902452"/>
            <a:ext cx="8600793" cy="4694608"/>
          </a:xfrm>
          <a:prstGeom prst="rect">
            <a:avLst/>
          </a:prstGeom>
        </p:spPr>
      </p:pic>
      <p:sp>
        <p:nvSpPr>
          <p:cNvPr id="3" name="Subtitle 2"/>
          <p:cNvSpPr>
            <a:spLocks noGrp="1"/>
          </p:cNvSpPr>
          <p:nvPr>
            <p:ph type="subTitle" idx="1"/>
          </p:nvPr>
        </p:nvSpPr>
        <p:spPr>
          <a:xfrm>
            <a:off x="2092961" y="4081744"/>
            <a:ext cx="4953784" cy="1752600"/>
          </a:xfrm>
        </p:spPr>
        <p:txBody>
          <a:bodyPr>
            <a:normAutofit/>
          </a:bodyPr>
          <a:lstStyle/>
          <a:p>
            <a:r>
              <a:rPr lang="en-AU" sz="2000" dirty="0" smtClean="0">
                <a:solidFill>
                  <a:srgbClr val="FFFFFF"/>
                </a:solidFill>
              </a:rPr>
              <a:t>Sebastian </a:t>
            </a:r>
            <a:r>
              <a:rPr lang="en-AU" sz="2000" dirty="0" smtClean="0">
                <a:solidFill>
                  <a:srgbClr val="FFFFFF"/>
                </a:solidFill>
              </a:rPr>
              <a:t>Schmeier</a:t>
            </a:r>
          </a:p>
          <a:p>
            <a:r>
              <a:rPr lang="en-AU" sz="2000" dirty="0" err="1">
                <a:solidFill>
                  <a:srgbClr val="FFFFFF"/>
                </a:solidFill>
              </a:rPr>
              <a:t>s.schmeier@</a:t>
            </a:r>
            <a:r>
              <a:rPr lang="en-AU" sz="2000" dirty="0" err="1" smtClean="0">
                <a:solidFill>
                  <a:srgbClr val="FFFFFF"/>
                </a:solidFill>
              </a:rPr>
              <a:t>gmail.com</a:t>
            </a:r>
            <a:endParaRPr lang="en-AU" sz="2000" dirty="0" smtClean="0">
              <a:solidFill>
                <a:srgbClr val="FFFFFF"/>
              </a:solidFill>
            </a:endParaRPr>
          </a:p>
          <a:p>
            <a:r>
              <a:rPr lang="en-AU" sz="2000" dirty="0">
                <a:solidFill>
                  <a:srgbClr val="FFFFFF"/>
                </a:solidFill>
              </a:rPr>
              <a:t>http://</a:t>
            </a:r>
            <a:r>
              <a:rPr lang="en-AU" sz="2000" dirty="0" err="1">
                <a:solidFill>
                  <a:srgbClr val="FFFFFF"/>
                </a:solidFill>
              </a:rPr>
              <a:t>sschmeier.github.io</a:t>
            </a:r>
            <a:r>
              <a:rPr lang="en-AU" sz="2000" dirty="0">
                <a:solidFill>
                  <a:srgbClr val="FFFFFF"/>
                </a:solidFill>
              </a:rPr>
              <a:t>/</a:t>
            </a:r>
            <a:r>
              <a:rPr lang="en-AU" sz="2000" dirty="0" err="1">
                <a:solidFill>
                  <a:srgbClr val="FFFFFF"/>
                </a:solidFill>
              </a:rPr>
              <a:t>bioinf</a:t>
            </a:r>
            <a:r>
              <a:rPr lang="en-AU" sz="2000" dirty="0">
                <a:solidFill>
                  <a:srgbClr val="FFFFFF"/>
                </a:solidFill>
              </a:rPr>
              <a:t>-workshop</a:t>
            </a:r>
            <a:r>
              <a:rPr lang="en-AU" sz="2000" dirty="0" smtClean="0">
                <a:solidFill>
                  <a:srgbClr val="FFFFFF"/>
                </a:solidFill>
              </a:rPr>
              <a:t>/</a:t>
            </a:r>
            <a:endParaRPr lang="en-AU" sz="2000" dirty="0" smtClean="0">
              <a:solidFill>
                <a:srgbClr val="FFFFFF"/>
              </a:solidFill>
            </a:endParaRPr>
          </a:p>
          <a:p>
            <a:r>
              <a:rPr lang="en-AU" sz="2000" dirty="0" smtClean="0">
                <a:solidFill>
                  <a:srgbClr val="FFFFFF"/>
                </a:solidFill>
              </a:rPr>
              <a:t>03.08.2015</a:t>
            </a:r>
            <a:endParaRPr lang="en-AU" sz="2000" dirty="0" smtClean="0">
              <a:solidFill>
                <a:srgbClr val="FFFFFF"/>
              </a:solidFill>
            </a:endParaRPr>
          </a:p>
        </p:txBody>
      </p:sp>
      <p:pic>
        <p:nvPicPr>
          <p:cNvPr id="4" name="Picture 3"/>
          <p:cNvPicPr>
            <a:picLocks noChangeAspect="1"/>
          </p:cNvPicPr>
          <p:nvPr/>
        </p:nvPicPr>
        <p:blipFill>
          <a:blip r:embed="rId3"/>
          <a:stretch>
            <a:fillRect/>
          </a:stretch>
        </p:blipFill>
        <p:spPr>
          <a:xfrm>
            <a:off x="7046744" y="417614"/>
            <a:ext cx="1701800" cy="711200"/>
          </a:xfrm>
          <a:prstGeom prst="rect">
            <a:avLst/>
          </a:prstGeom>
        </p:spPr>
      </p:pic>
      <p:sp>
        <p:nvSpPr>
          <p:cNvPr id="2" name="Title 1"/>
          <p:cNvSpPr>
            <a:spLocks noGrp="1"/>
          </p:cNvSpPr>
          <p:nvPr>
            <p:ph type="ctrTitle"/>
          </p:nvPr>
        </p:nvSpPr>
        <p:spPr>
          <a:xfrm>
            <a:off x="736221" y="2117055"/>
            <a:ext cx="7373183" cy="1470025"/>
          </a:xfrm>
        </p:spPr>
        <p:txBody>
          <a:bodyPr>
            <a:normAutofit/>
          </a:bodyPr>
          <a:lstStyle/>
          <a:p>
            <a:r>
              <a:rPr lang="en-AU" sz="3600" dirty="0" smtClean="0">
                <a:solidFill>
                  <a:schemeClr val="bg1"/>
                </a:solidFill>
              </a:rPr>
              <a:t>Bioinformatics Introduction</a:t>
            </a:r>
            <a:endParaRPr lang="en-AU" sz="3600" dirty="0">
              <a:solidFill>
                <a:schemeClr val="bg1"/>
              </a:solidFill>
            </a:endParaRPr>
          </a:p>
        </p:txBody>
      </p:sp>
      <p:pic>
        <p:nvPicPr>
          <p:cNvPr id="6" name="Picture 5"/>
          <p:cNvPicPr>
            <a:picLocks noChangeAspect="1"/>
          </p:cNvPicPr>
          <p:nvPr/>
        </p:nvPicPr>
        <p:blipFill>
          <a:blip r:embed="rId4"/>
          <a:stretch>
            <a:fillRect/>
          </a:stretch>
        </p:blipFill>
        <p:spPr>
          <a:xfrm>
            <a:off x="7540217" y="5713331"/>
            <a:ext cx="1064740" cy="610368"/>
          </a:xfrm>
          <a:prstGeom prst="rect">
            <a:avLst/>
          </a:prstGeom>
        </p:spPr>
      </p:pic>
    </p:spTree>
    <p:extLst>
      <p:ext uri="{BB962C8B-B14F-4D97-AF65-F5344CB8AC3E}">
        <p14:creationId xmlns:p14="http://schemas.microsoft.com/office/powerpoint/2010/main" val="1680263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“big” 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Currently Microsoft Excel has a row limit of about </a:t>
            </a:r>
            <a:br>
              <a:rPr lang="en-US" dirty="0" smtClean="0"/>
            </a:br>
            <a:r>
              <a:rPr lang="en-US" dirty="0" smtClean="0"/>
              <a:t>~1 million rows</a:t>
            </a:r>
          </a:p>
          <a:p>
            <a:pPr marL="0" indent="0">
              <a:buNone/>
            </a:pPr>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pPr marL="0" indent="0">
              <a:buNone/>
            </a:pPr>
            <a:r>
              <a:rPr lang="en-US" b="1" dirty="0" smtClean="0">
                <a:sym typeface="Wingdings"/>
              </a:rPr>
              <a:t> Excel is no</a:t>
            </a:r>
            <a:r>
              <a:rPr lang="en-US" b="1" dirty="0" smtClean="0"/>
              <a:t>t suitable to work with large files</a:t>
            </a:r>
            <a:endParaRPr lang="en-US" b="1" dirty="0"/>
          </a:p>
        </p:txBody>
      </p:sp>
      <p:sp>
        <p:nvSpPr>
          <p:cNvPr id="4" name="Slide Number Placeholder 3"/>
          <p:cNvSpPr>
            <a:spLocks noGrp="1"/>
          </p:cNvSpPr>
          <p:nvPr>
            <p:ph type="sldNum" sz="quarter" idx="12"/>
          </p:nvPr>
        </p:nvSpPr>
        <p:spPr/>
        <p:txBody>
          <a:bodyPr/>
          <a:lstStyle/>
          <a:p>
            <a:fld id="{514E0ED1-0502-5948-B036-1C1E4DF6DFEA}" type="slidenum">
              <a:rPr lang="en-AU" smtClean="0"/>
              <a:t>10</a:t>
            </a:fld>
            <a:endParaRPr lang="en-AU" dirty="0"/>
          </a:p>
        </p:txBody>
      </p:sp>
      <p:graphicFrame>
        <p:nvGraphicFramePr>
          <p:cNvPr id="6" name="Table 5"/>
          <p:cNvGraphicFramePr>
            <a:graphicFrameLocks noGrp="1"/>
          </p:cNvGraphicFramePr>
          <p:nvPr>
            <p:extLst>
              <p:ext uri="{D42A27DB-BD31-4B8C-83A1-F6EECF244321}">
                <p14:modId xmlns:p14="http://schemas.microsoft.com/office/powerpoint/2010/main" val="1279868132"/>
              </p:ext>
            </p:extLst>
          </p:nvPr>
        </p:nvGraphicFramePr>
        <p:xfrm>
          <a:off x="2144059" y="2584823"/>
          <a:ext cx="3772648" cy="2743200"/>
        </p:xfrm>
        <a:graphic>
          <a:graphicData uri="http://schemas.openxmlformats.org/drawingml/2006/table">
            <a:tbl>
              <a:tblPr firstRow="1" bandRow="1">
                <a:tableStyleId>{3B4B98B0-60AC-42C2-AFA5-B58CD77FA1E5}</a:tableStyleId>
              </a:tblPr>
              <a:tblGrid>
                <a:gridCol w="1516529"/>
                <a:gridCol w="1030941"/>
                <a:gridCol w="1225178"/>
              </a:tblGrid>
              <a:tr h="229347">
                <a:tc>
                  <a:txBody>
                    <a:bodyPr/>
                    <a:lstStyle/>
                    <a:p>
                      <a:r>
                        <a:rPr lang="en-US" sz="1200" b="1" i="0" dirty="0" smtClean="0">
                          <a:latin typeface="Gill Sans Light"/>
                          <a:cs typeface="Gill Sans Light"/>
                        </a:rPr>
                        <a:t>Version</a:t>
                      </a:r>
                      <a:endParaRPr lang="en-US" sz="1200" b="1" i="0" dirty="0">
                        <a:latin typeface="Gill Sans Light"/>
                        <a:cs typeface="Gill Sans Light"/>
                      </a:endParaRPr>
                    </a:p>
                  </a:txBody>
                  <a:tcPr/>
                </a:tc>
                <a:tc>
                  <a:txBody>
                    <a:bodyPr/>
                    <a:lstStyle/>
                    <a:p>
                      <a:r>
                        <a:rPr lang="en-US" sz="1200" b="1" i="0" dirty="0" smtClean="0">
                          <a:latin typeface="Gill Sans Light"/>
                          <a:cs typeface="Gill Sans Light"/>
                        </a:rPr>
                        <a:t>Max.</a:t>
                      </a:r>
                      <a:r>
                        <a:rPr lang="en-US" sz="1200" b="1" i="0" baseline="0" dirty="0" smtClean="0">
                          <a:latin typeface="Gill Sans Light"/>
                          <a:cs typeface="Gill Sans Light"/>
                        </a:rPr>
                        <a:t> rows</a:t>
                      </a:r>
                      <a:endParaRPr lang="en-US" sz="1200" b="1" i="0" dirty="0">
                        <a:latin typeface="Gill Sans Light"/>
                        <a:cs typeface="Gill Sans Light"/>
                      </a:endParaRPr>
                    </a:p>
                  </a:txBody>
                  <a:tcPr/>
                </a:tc>
                <a:tc>
                  <a:txBody>
                    <a:bodyPr/>
                    <a:lstStyle/>
                    <a:p>
                      <a:r>
                        <a:rPr lang="en-US" sz="1200" b="1" i="0" dirty="0" smtClean="0">
                          <a:latin typeface="Gill Sans Light"/>
                          <a:cs typeface="Gill Sans Light"/>
                        </a:rPr>
                        <a:t>Max. columns</a:t>
                      </a:r>
                      <a:endParaRPr lang="en-US" sz="1200" b="1" i="0" dirty="0">
                        <a:latin typeface="Gill Sans Light"/>
                        <a:cs typeface="Gill Sans Light"/>
                      </a:endParaRPr>
                    </a:p>
                  </a:txBody>
                  <a:tcPr/>
                </a:tc>
              </a:tr>
              <a:tr h="229347">
                <a:tc>
                  <a:txBody>
                    <a:bodyPr/>
                    <a:lstStyle/>
                    <a:p>
                      <a:r>
                        <a:rPr lang="en-US" sz="1200" b="0" i="0" dirty="0" smtClean="0">
                          <a:latin typeface="Gill Sans Light"/>
                          <a:cs typeface="Gill Sans Light"/>
                        </a:rPr>
                        <a:t>Excel 2013</a:t>
                      </a:r>
                      <a:endParaRPr lang="en-US" sz="1200" b="0" i="0" dirty="0">
                        <a:latin typeface="Gill Sans Light"/>
                        <a:cs typeface="Gill Sans Light"/>
                      </a:endParaRPr>
                    </a:p>
                  </a:txBody>
                  <a:tcPr/>
                </a:tc>
                <a:tc>
                  <a:txBody>
                    <a:bodyPr/>
                    <a:lstStyle/>
                    <a:p>
                      <a:pPr algn="r"/>
                      <a:r>
                        <a:rPr lang="en-US" sz="1200" b="0" i="0" dirty="0" smtClean="0">
                          <a:latin typeface="Gill Sans Light"/>
                          <a:cs typeface="Gill Sans Light"/>
                        </a:rPr>
                        <a:t>1,048,576</a:t>
                      </a:r>
                      <a:endParaRPr lang="en-US" sz="1200" b="0" i="0" dirty="0">
                        <a:latin typeface="Gill Sans Light"/>
                        <a:cs typeface="Gill Sans Light"/>
                      </a:endParaRPr>
                    </a:p>
                  </a:txBody>
                  <a:tcPr/>
                </a:tc>
                <a:tc>
                  <a:txBody>
                    <a:bodyPr/>
                    <a:lstStyle/>
                    <a:p>
                      <a:pPr algn="r"/>
                      <a:r>
                        <a:rPr lang="en-US" sz="1200" b="0" i="0" dirty="0" smtClean="0">
                          <a:latin typeface="Gill Sans Light"/>
                          <a:cs typeface="Gill Sans Light"/>
                        </a:rPr>
                        <a:t>16,384</a:t>
                      </a:r>
                      <a:endParaRPr lang="en-US" sz="1200" b="0" i="0" dirty="0">
                        <a:latin typeface="Gill Sans Light"/>
                        <a:cs typeface="Gill Sans Light"/>
                      </a:endParaRPr>
                    </a:p>
                  </a:txBody>
                  <a:tcPr/>
                </a:tc>
              </a:tr>
              <a:tr h="2293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Excel 2010</a:t>
                      </a: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1,048,576</a:t>
                      </a:r>
                    </a:p>
                  </a:txBody>
                  <a:tcPr/>
                </a:tc>
                <a:tc>
                  <a:txBody>
                    <a:bodyPr/>
                    <a:lstStyle/>
                    <a:p>
                      <a:pPr algn="r"/>
                      <a:r>
                        <a:rPr lang="en-US" sz="1200" b="0" i="0" dirty="0" smtClean="0">
                          <a:latin typeface="Gill Sans Light"/>
                          <a:cs typeface="Gill Sans Light"/>
                        </a:rPr>
                        <a:t>16,384</a:t>
                      </a:r>
                      <a:endParaRPr lang="en-US" sz="1200" b="0" i="0" dirty="0">
                        <a:latin typeface="Gill Sans Light"/>
                        <a:cs typeface="Gill Sans Light"/>
                      </a:endParaRPr>
                    </a:p>
                  </a:txBody>
                  <a:tcPr/>
                </a:tc>
              </a:tr>
              <a:tr h="2293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Excel 2007</a:t>
                      </a: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1,048,576</a:t>
                      </a:r>
                    </a:p>
                  </a:txBody>
                  <a:tcPr/>
                </a:tc>
                <a:tc>
                  <a:txBody>
                    <a:bodyPr/>
                    <a:lstStyle/>
                    <a:p>
                      <a:pPr algn="r"/>
                      <a:r>
                        <a:rPr lang="en-US" sz="1200" b="0" i="0" dirty="0" smtClean="0">
                          <a:latin typeface="Gill Sans Light"/>
                          <a:cs typeface="Gill Sans Light"/>
                        </a:rPr>
                        <a:t>16,384</a:t>
                      </a:r>
                      <a:endParaRPr lang="en-US" sz="1200" b="0" i="0" dirty="0">
                        <a:latin typeface="Gill Sans Light"/>
                        <a:cs typeface="Gill Sans Light"/>
                      </a:endParaRPr>
                    </a:p>
                  </a:txBody>
                  <a:tcPr/>
                </a:tc>
              </a:tr>
              <a:tr h="2293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Excel 2003</a:t>
                      </a: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65,536</a:t>
                      </a:r>
                    </a:p>
                  </a:txBody>
                  <a:tcPr/>
                </a:tc>
                <a:tc>
                  <a:txBody>
                    <a:bodyPr/>
                    <a:lstStyle/>
                    <a:p>
                      <a:pPr algn="r"/>
                      <a:r>
                        <a:rPr lang="en-US" sz="1200" b="0" i="0" dirty="0" smtClean="0">
                          <a:latin typeface="Gill Sans Light"/>
                          <a:cs typeface="Gill Sans Light"/>
                        </a:rPr>
                        <a:t>256</a:t>
                      </a:r>
                      <a:endParaRPr lang="en-US" sz="1200" b="0" i="0" dirty="0">
                        <a:latin typeface="Gill Sans Light"/>
                        <a:cs typeface="Gill Sans Light"/>
                      </a:endParaRPr>
                    </a:p>
                  </a:txBody>
                  <a:tcPr/>
                </a:tc>
              </a:tr>
              <a:tr h="2293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Excel 2002 (XP)</a:t>
                      </a: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65,536</a:t>
                      </a:r>
                    </a:p>
                  </a:txBody>
                  <a:tcPr/>
                </a:tc>
                <a:tc>
                  <a:txBody>
                    <a:bodyPr/>
                    <a:lstStyle/>
                    <a:p>
                      <a:pPr algn="r"/>
                      <a:r>
                        <a:rPr lang="en-US" sz="1200" b="0" i="0" dirty="0" smtClean="0">
                          <a:latin typeface="Gill Sans Light"/>
                          <a:cs typeface="Gill Sans Light"/>
                        </a:rPr>
                        <a:t>256</a:t>
                      </a:r>
                      <a:endParaRPr lang="en-US" sz="1200" b="0" i="0" dirty="0">
                        <a:latin typeface="Gill Sans Light"/>
                        <a:cs typeface="Gill Sans Light"/>
                      </a:endParaRPr>
                    </a:p>
                  </a:txBody>
                  <a:tcPr/>
                </a:tc>
              </a:tr>
              <a:tr h="2293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Excel 2000</a:t>
                      </a: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65,536</a:t>
                      </a:r>
                    </a:p>
                  </a:txBody>
                  <a:tcPr/>
                </a:tc>
                <a:tc>
                  <a:txBody>
                    <a:bodyPr/>
                    <a:lstStyle/>
                    <a:p>
                      <a:pPr algn="r"/>
                      <a:r>
                        <a:rPr lang="en-US" sz="1200" b="0" i="0" dirty="0" smtClean="0">
                          <a:latin typeface="Gill Sans Light"/>
                          <a:cs typeface="Gill Sans Light"/>
                        </a:rPr>
                        <a:t>256</a:t>
                      </a:r>
                      <a:endParaRPr lang="en-US" sz="1200" b="0" i="0" dirty="0">
                        <a:latin typeface="Gill Sans Light"/>
                        <a:cs typeface="Gill Sans Light"/>
                      </a:endParaRPr>
                    </a:p>
                  </a:txBody>
                  <a:tcPr/>
                </a:tc>
              </a:tr>
              <a:tr h="2293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Excel 97</a:t>
                      </a: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65,536</a:t>
                      </a:r>
                    </a:p>
                  </a:txBody>
                  <a:tcPr/>
                </a:tc>
                <a:tc>
                  <a:txBody>
                    <a:bodyPr/>
                    <a:lstStyle/>
                    <a:p>
                      <a:pPr algn="r"/>
                      <a:r>
                        <a:rPr lang="en-US" sz="1200" b="0" i="0" dirty="0" smtClean="0">
                          <a:latin typeface="Gill Sans Light"/>
                          <a:cs typeface="Gill Sans Light"/>
                        </a:rPr>
                        <a:t>256</a:t>
                      </a:r>
                      <a:endParaRPr lang="en-US" sz="1200" b="0" i="0" dirty="0">
                        <a:latin typeface="Gill Sans Light"/>
                        <a:cs typeface="Gill Sans Light"/>
                      </a:endParaRPr>
                    </a:p>
                  </a:txBody>
                  <a:tcPr/>
                </a:tc>
              </a:tr>
              <a:tr h="229347">
                <a:tc>
                  <a:txBody>
                    <a:bodyPr/>
                    <a:lstStyle/>
                    <a:p>
                      <a:r>
                        <a:rPr lang="en-US" sz="1200" b="0" i="0" dirty="0" smtClean="0">
                          <a:latin typeface="Gill Sans Light"/>
                          <a:cs typeface="Gill Sans Light"/>
                        </a:rPr>
                        <a:t>Excel 95</a:t>
                      </a:r>
                      <a:endParaRPr lang="en-US" sz="1200" b="0" i="0" dirty="0">
                        <a:latin typeface="Gill Sans Light"/>
                        <a:cs typeface="Gill Sans Light"/>
                      </a:endParaRPr>
                    </a:p>
                  </a:txBody>
                  <a:tcPr/>
                </a:tc>
                <a:tc>
                  <a:txBody>
                    <a:bodyPr/>
                    <a:lstStyle/>
                    <a:p>
                      <a:pPr algn="r"/>
                      <a:r>
                        <a:rPr lang="en-US" sz="1200" b="0" i="0" dirty="0" smtClean="0">
                          <a:latin typeface="Gill Sans Light"/>
                          <a:cs typeface="Gill Sans Light"/>
                        </a:rPr>
                        <a:t>16,384</a:t>
                      </a:r>
                      <a:endParaRPr lang="en-US" sz="1200" b="0" i="0" dirty="0">
                        <a:latin typeface="Gill Sans Light"/>
                        <a:cs typeface="Gill Sans Light"/>
                      </a:endParaRPr>
                    </a:p>
                  </a:txBody>
                  <a:tcPr/>
                </a:tc>
                <a:tc>
                  <a:txBody>
                    <a:bodyPr/>
                    <a:lstStyle/>
                    <a:p>
                      <a:pPr algn="r"/>
                      <a:r>
                        <a:rPr lang="en-US" sz="1200" b="0" i="0" dirty="0" smtClean="0">
                          <a:latin typeface="Gill Sans Light"/>
                          <a:cs typeface="Gill Sans Light"/>
                        </a:rPr>
                        <a:t>256</a:t>
                      </a:r>
                      <a:endParaRPr lang="en-US" sz="1200" b="0" i="0" dirty="0">
                        <a:latin typeface="Gill Sans Light"/>
                        <a:cs typeface="Gill Sans Light"/>
                      </a:endParaRPr>
                    </a:p>
                  </a:txBody>
                  <a:tcPr/>
                </a:tc>
              </a:tr>
              <a:tr h="2293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Excel 5</a:t>
                      </a: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b="0" i="0" dirty="0" smtClean="0">
                          <a:latin typeface="Gill Sans Light"/>
                          <a:cs typeface="Gill Sans Light"/>
                        </a:rPr>
                        <a:t>16,384</a:t>
                      </a:r>
                    </a:p>
                  </a:txBody>
                  <a:tcPr/>
                </a:tc>
                <a:tc>
                  <a:txBody>
                    <a:bodyPr/>
                    <a:lstStyle/>
                    <a:p>
                      <a:pPr algn="r"/>
                      <a:r>
                        <a:rPr lang="en-US" sz="1200" b="0" i="0" dirty="0" smtClean="0">
                          <a:latin typeface="Gill Sans Light"/>
                          <a:cs typeface="Gill Sans Light"/>
                        </a:rPr>
                        <a:t>256</a:t>
                      </a:r>
                      <a:endParaRPr lang="en-US" sz="1200" b="0" i="0" dirty="0">
                        <a:latin typeface="Gill Sans Light"/>
                        <a:cs typeface="Gill Sans Light"/>
                      </a:endParaRPr>
                    </a:p>
                  </a:txBody>
                  <a:tcPr/>
                </a:tc>
              </a:tr>
            </a:tbl>
          </a:graphicData>
        </a:graphic>
      </p:graphicFrame>
      <p:sp>
        <p:nvSpPr>
          <p:cNvPr id="7"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23165773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plain text-files</a:t>
            </a:r>
            <a:endParaRPr lang="en-US" dirty="0"/>
          </a:p>
        </p:txBody>
      </p:sp>
      <p:sp>
        <p:nvSpPr>
          <p:cNvPr id="3" name="Content Placeholder 2"/>
          <p:cNvSpPr>
            <a:spLocks noGrp="1"/>
          </p:cNvSpPr>
          <p:nvPr>
            <p:ph idx="1"/>
          </p:nvPr>
        </p:nvSpPr>
        <p:spPr/>
        <p:txBody>
          <a:bodyPr/>
          <a:lstStyle/>
          <a:p>
            <a:r>
              <a:rPr lang="en-US" dirty="0" smtClean="0"/>
              <a:t>What is a plain text-file</a:t>
            </a:r>
          </a:p>
          <a:p>
            <a:pPr lvl="1"/>
            <a:r>
              <a:rPr lang="en-US" dirty="0" smtClean="0"/>
              <a:t>A file that is human readable</a:t>
            </a:r>
          </a:p>
          <a:p>
            <a:pPr lvl="1"/>
            <a:r>
              <a:rPr lang="en-US" dirty="0" smtClean="0"/>
              <a:t>Readable </a:t>
            </a:r>
            <a:r>
              <a:rPr lang="en-US" dirty="0"/>
              <a:t>as textual material without much </a:t>
            </a:r>
            <a:r>
              <a:rPr lang="en-US" dirty="0" smtClean="0"/>
              <a:t>processing</a:t>
            </a:r>
            <a:r>
              <a:rPr lang="en-US" dirty="0"/>
              <a:t> </a:t>
            </a:r>
            <a:r>
              <a:rPr lang="en-US" dirty="0" smtClean="0">
                <a:sym typeface="Wingdings"/>
              </a:rPr>
              <a:t></a:t>
            </a:r>
            <a:r>
              <a:rPr lang="en-US" dirty="0" smtClean="0"/>
              <a:t>can be opened in any ordinary text editor</a:t>
            </a:r>
          </a:p>
          <a:p>
            <a:pPr lvl="1"/>
            <a:r>
              <a:rPr lang="en-US" dirty="0" smtClean="0"/>
              <a:t>NO style </a:t>
            </a:r>
            <a:r>
              <a:rPr lang="en-US" dirty="0"/>
              <a:t>information is </a:t>
            </a:r>
            <a:r>
              <a:rPr lang="en-US" dirty="0" smtClean="0"/>
              <a:t>included</a:t>
            </a:r>
            <a:endParaRPr lang="en-US" dirty="0"/>
          </a:p>
          <a:p>
            <a:pPr lvl="1"/>
            <a:r>
              <a:rPr lang="en-US" dirty="0" smtClean="0"/>
              <a:t>NOT "</a:t>
            </a:r>
            <a:r>
              <a:rPr lang="en-US" dirty="0"/>
              <a:t>binary files" in which some portions must be interpreted as binary objects (encoded integers, real numbers, images, etc.)</a:t>
            </a:r>
            <a:r>
              <a:rPr lang="en-US" dirty="0" smtClean="0"/>
              <a:t>.</a:t>
            </a:r>
          </a:p>
          <a:p>
            <a:pPr lvl="1"/>
            <a:r>
              <a:rPr lang="en-US" dirty="0" smtClean="0"/>
              <a:t>Its size is only limited by the operating systems file-system.</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11</a:t>
            </a:fld>
            <a:endParaRPr lang="en-AU" dirty="0"/>
          </a:p>
        </p:txBody>
      </p:sp>
      <p:sp>
        <p:nvSpPr>
          <p:cNvPr id="5"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1830020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file-systems and file-size limits</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12</a:t>
            </a:fld>
            <a:endParaRPr lang="en-AU"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188185044"/>
              </p:ext>
            </p:extLst>
          </p:nvPr>
        </p:nvGraphicFramePr>
        <p:xfrm>
          <a:off x="1319013" y="1658130"/>
          <a:ext cx="6947583" cy="2225040"/>
        </p:xfrm>
        <a:graphic>
          <a:graphicData uri="http://schemas.openxmlformats.org/drawingml/2006/table">
            <a:tbl>
              <a:tblPr firstRow="1" bandRow="1">
                <a:tableStyleId>{3B4B98B0-60AC-42C2-AFA5-B58CD77FA1E5}</a:tableStyleId>
              </a:tblPr>
              <a:tblGrid>
                <a:gridCol w="1404199"/>
                <a:gridCol w="2368286"/>
                <a:gridCol w="3175098"/>
              </a:tblGrid>
              <a:tr h="370840">
                <a:tc>
                  <a:txBody>
                    <a:bodyPr/>
                    <a:lstStyle/>
                    <a:p>
                      <a:r>
                        <a:rPr lang="en-US" b="0" i="0" dirty="0" smtClean="0">
                          <a:latin typeface="Gill Sans Light"/>
                          <a:cs typeface="Gill Sans Light"/>
                        </a:rPr>
                        <a:t>File-system</a:t>
                      </a:r>
                      <a:endParaRPr lang="en-US" b="0" i="0" dirty="0">
                        <a:latin typeface="Gill Sans Light"/>
                        <a:cs typeface="Gill Sans Light"/>
                      </a:endParaRPr>
                    </a:p>
                  </a:txBody>
                  <a:tcPr/>
                </a:tc>
                <a:tc>
                  <a:txBody>
                    <a:bodyPr/>
                    <a:lstStyle/>
                    <a:p>
                      <a:r>
                        <a:rPr lang="en-US" b="0" i="0" dirty="0" smtClean="0">
                          <a:latin typeface="Gill Sans Light"/>
                          <a:cs typeface="Gill Sans Light"/>
                        </a:rPr>
                        <a:t>Max.</a:t>
                      </a:r>
                      <a:r>
                        <a:rPr lang="en-US" b="0" i="0" baseline="0" dirty="0" smtClean="0">
                          <a:latin typeface="Gill Sans Light"/>
                          <a:cs typeface="Gill Sans Light"/>
                        </a:rPr>
                        <a:t> file-size</a:t>
                      </a:r>
                      <a:endParaRPr lang="en-US" b="0" i="0" dirty="0">
                        <a:latin typeface="Gill Sans Light"/>
                        <a:cs typeface="Gill Sans Light"/>
                      </a:endParaRPr>
                    </a:p>
                  </a:txBody>
                  <a:tcPr/>
                </a:tc>
                <a:tc>
                  <a:txBody>
                    <a:bodyPr/>
                    <a:lstStyle/>
                    <a:p>
                      <a:r>
                        <a:rPr lang="en-US" b="0" i="0" dirty="0" smtClean="0">
                          <a:latin typeface="Gill Sans Light"/>
                          <a:cs typeface="Gill Sans Light"/>
                        </a:rPr>
                        <a:t>Supported OS</a:t>
                      </a:r>
                      <a:endParaRPr lang="en-US" b="0" i="0" dirty="0">
                        <a:latin typeface="Gill Sans Light"/>
                        <a:cs typeface="Gill Sans Light"/>
                      </a:endParaRPr>
                    </a:p>
                  </a:txBody>
                  <a:tcPr/>
                </a:tc>
              </a:tr>
              <a:tr h="370840">
                <a:tc>
                  <a:txBody>
                    <a:bodyPr/>
                    <a:lstStyle/>
                    <a:p>
                      <a:r>
                        <a:rPr lang="en-US" b="0" i="0" dirty="0" smtClean="0">
                          <a:latin typeface="Gill Sans Light"/>
                          <a:cs typeface="Gill Sans Light"/>
                        </a:rPr>
                        <a:t>FAT32</a:t>
                      </a:r>
                      <a:endParaRPr lang="en-US" b="0" i="0" dirty="0">
                        <a:latin typeface="Gill Sans Light"/>
                        <a:cs typeface="Gill Sans Light"/>
                      </a:endParaRPr>
                    </a:p>
                  </a:txBody>
                  <a:tcPr/>
                </a:tc>
                <a:tc>
                  <a:txBody>
                    <a:bodyPr/>
                    <a:lstStyle/>
                    <a:p>
                      <a:r>
                        <a:rPr lang="en-US" b="0" i="0" dirty="0" smtClean="0">
                          <a:latin typeface="Gill Sans Light"/>
                          <a:cs typeface="Gill Sans Light"/>
                        </a:rPr>
                        <a:t>4 GB (Gigabyte)</a:t>
                      </a:r>
                      <a:endParaRPr lang="en-US" b="0" i="0" dirty="0">
                        <a:latin typeface="Gill Sans Light"/>
                        <a:cs typeface="Gill Sans Light"/>
                      </a:endParaRPr>
                    </a:p>
                  </a:txBody>
                  <a:tcPr/>
                </a:tc>
                <a:tc>
                  <a:txBody>
                    <a:bodyPr/>
                    <a:lstStyle/>
                    <a:p>
                      <a:r>
                        <a:rPr lang="en-US" b="0" i="0" dirty="0" smtClean="0">
                          <a:latin typeface="Gill Sans Light"/>
                          <a:cs typeface="Gill Sans Light"/>
                        </a:rPr>
                        <a:t>Windows,</a:t>
                      </a:r>
                      <a:r>
                        <a:rPr lang="en-US" b="0" i="0" baseline="0" dirty="0" smtClean="0">
                          <a:latin typeface="Gill Sans Light"/>
                          <a:cs typeface="Gill Sans Light"/>
                        </a:rPr>
                        <a:t> Linux, Mac OSX</a:t>
                      </a:r>
                      <a:endParaRPr lang="en-US" b="0" i="0" dirty="0">
                        <a:latin typeface="Gill Sans Light"/>
                        <a:cs typeface="Gill Sans Light"/>
                      </a:endParaRPr>
                    </a:p>
                  </a:txBody>
                  <a:tcPr/>
                </a:tc>
              </a:tr>
              <a:tr h="370840">
                <a:tc>
                  <a:txBody>
                    <a:bodyPr/>
                    <a:lstStyle/>
                    <a:p>
                      <a:r>
                        <a:rPr lang="en-US" b="1" i="0" dirty="0" smtClean="0">
                          <a:latin typeface="Gill Sans Light"/>
                          <a:cs typeface="Gill Sans Light"/>
                        </a:rPr>
                        <a:t>NTFS</a:t>
                      </a:r>
                      <a:endParaRPr lang="en-US" b="1" i="0" dirty="0">
                        <a:latin typeface="Gill Sans Light"/>
                        <a:cs typeface="Gill Sans Light"/>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smtClean="0">
                          <a:latin typeface="Gill Sans Light"/>
                          <a:cs typeface="Gill Sans Light"/>
                        </a:rPr>
                        <a:t>~16 EB (Exabyte)</a:t>
                      </a:r>
                      <a:endParaRPr lang="en-US" b="0" i="0" dirty="0" smtClean="0">
                        <a:latin typeface="Gill Sans Light"/>
                        <a:cs typeface="Gill Sans Light"/>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smtClean="0">
                          <a:latin typeface="Gill Sans Light"/>
                          <a:cs typeface="Gill Sans Light"/>
                        </a:rPr>
                        <a:t>Windows</a:t>
                      </a:r>
                      <a:r>
                        <a:rPr lang="en-US" b="0" i="0" baseline="0" dirty="0" smtClean="0">
                          <a:latin typeface="Gill Sans Light"/>
                          <a:cs typeface="Gill Sans Light"/>
                        </a:rPr>
                        <a:t>, Mac OSX</a:t>
                      </a:r>
                      <a:endParaRPr lang="en-US" b="0" i="0" dirty="0" smtClean="0">
                        <a:latin typeface="Gill Sans Light"/>
                        <a:cs typeface="Gill Sans Light"/>
                      </a:endParaRPr>
                    </a:p>
                  </a:txBody>
                  <a:tcPr/>
                </a:tc>
              </a:tr>
              <a:tr h="370840">
                <a:tc>
                  <a:txBody>
                    <a:bodyPr/>
                    <a:lstStyle/>
                    <a:p>
                      <a:r>
                        <a:rPr lang="en-US" b="0" i="0" dirty="0" err="1" smtClean="0">
                          <a:latin typeface="Gill Sans Light"/>
                          <a:cs typeface="Gill Sans Light"/>
                        </a:rPr>
                        <a:t>exFAT</a:t>
                      </a:r>
                      <a:endParaRPr lang="en-US" b="0" i="0" dirty="0">
                        <a:latin typeface="Gill Sans Light"/>
                        <a:cs typeface="Gill Sans Light"/>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smtClean="0">
                          <a:latin typeface="Gill Sans Light"/>
                          <a:cs typeface="Gill Sans Light"/>
                        </a:rPr>
                        <a:t>~16 EB (Exabyte)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smtClean="0">
                          <a:latin typeface="Gill Sans Light"/>
                          <a:cs typeface="Gill Sans Light"/>
                        </a:rPr>
                        <a:t>Windows,</a:t>
                      </a:r>
                      <a:r>
                        <a:rPr lang="en-US" b="0" i="0" baseline="0" dirty="0" smtClean="0">
                          <a:latin typeface="Gill Sans Light"/>
                          <a:cs typeface="Gill Sans Light"/>
                        </a:rPr>
                        <a:t> Linux, Mac OSX</a:t>
                      </a:r>
                      <a:endParaRPr lang="en-US" b="0" i="0" dirty="0" smtClean="0">
                        <a:latin typeface="Gill Sans Light"/>
                        <a:cs typeface="Gill Sans Light"/>
                      </a:endParaRPr>
                    </a:p>
                  </a:txBody>
                  <a:tcPr/>
                </a:tc>
              </a:tr>
              <a:tr h="370840">
                <a:tc>
                  <a:txBody>
                    <a:bodyPr/>
                    <a:lstStyle/>
                    <a:p>
                      <a:r>
                        <a:rPr lang="en-US" b="1" i="0" dirty="0" smtClean="0">
                          <a:latin typeface="Gill Sans Light"/>
                          <a:cs typeface="Gill Sans Light"/>
                        </a:rPr>
                        <a:t>ext4</a:t>
                      </a:r>
                      <a:endParaRPr lang="en-US" b="1" i="0" dirty="0">
                        <a:latin typeface="Gill Sans Light"/>
                        <a:cs typeface="Gill Sans Light"/>
                      </a:endParaRPr>
                    </a:p>
                  </a:txBody>
                  <a:tcPr/>
                </a:tc>
                <a:tc>
                  <a:txBody>
                    <a:bodyPr/>
                    <a:lstStyle/>
                    <a:p>
                      <a:r>
                        <a:rPr lang="en-US" b="0" i="0" dirty="0" smtClean="0">
                          <a:latin typeface="Gill Sans Light"/>
                          <a:cs typeface="Gill Sans Light"/>
                        </a:rPr>
                        <a:t>~ 16 TB (Terabyte)</a:t>
                      </a:r>
                      <a:endParaRPr lang="en-US" b="0" i="0" dirty="0">
                        <a:latin typeface="Gill Sans Light"/>
                        <a:cs typeface="Gill Sans Light"/>
                      </a:endParaRPr>
                    </a:p>
                  </a:txBody>
                  <a:tcPr/>
                </a:tc>
                <a:tc>
                  <a:txBody>
                    <a:bodyPr/>
                    <a:lstStyle/>
                    <a:p>
                      <a:r>
                        <a:rPr lang="en-US" b="0" i="0" dirty="0" smtClean="0">
                          <a:latin typeface="Gill Sans Light"/>
                          <a:cs typeface="Gill Sans Light"/>
                        </a:rPr>
                        <a:t>Linux</a:t>
                      </a:r>
                      <a:endParaRPr lang="en-US" b="0" i="0" dirty="0">
                        <a:latin typeface="Gill Sans Light"/>
                        <a:cs typeface="Gill Sans Light"/>
                      </a:endParaRPr>
                    </a:p>
                  </a:txBody>
                  <a:tcPr/>
                </a:tc>
              </a:tr>
              <a:tr h="370840">
                <a:tc>
                  <a:txBody>
                    <a:bodyPr/>
                    <a:lstStyle/>
                    <a:p>
                      <a:r>
                        <a:rPr lang="en-US" b="1" i="0" dirty="0" smtClean="0">
                          <a:latin typeface="Gill Sans Light"/>
                          <a:cs typeface="Gill Sans Light"/>
                        </a:rPr>
                        <a:t>HFS+</a:t>
                      </a:r>
                      <a:endParaRPr lang="en-US" b="1" i="0" dirty="0">
                        <a:latin typeface="Gill Sans Light"/>
                        <a:cs typeface="Gill Sans Light"/>
                      </a:endParaRPr>
                    </a:p>
                  </a:txBody>
                  <a:tcPr/>
                </a:tc>
                <a:tc>
                  <a:txBody>
                    <a:bodyPr/>
                    <a:lstStyle/>
                    <a:p>
                      <a:r>
                        <a:rPr lang="en-US" b="0" i="0" dirty="0" smtClean="0">
                          <a:latin typeface="Gill Sans Light"/>
                          <a:cs typeface="Gill Sans Light"/>
                        </a:rPr>
                        <a:t>8 EB</a:t>
                      </a:r>
                      <a:r>
                        <a:rPr lang="en-US" b="0" i="0" baseline="0" dirty="0" smtClean="0">
                          <a:latin typeface="Gill Sans Light"/>
                          <a:cs typeface="Gill Sans Light"/>
                        </a:rPr>
                        <a:t> (Exabyte)</a:t>
                      </a:r>
                      <a:endParaRPr lang="en-US" b="0" i="0" dirty="0">
                        <a:latin typeface="Gill Sans Light"/>
                        <a:cs typeface="Gill Sans Light"/>
                      </a:endParaRPr>
                    </a:p>
                  </a:txBody>
                  <a:tcPr/>
                </a:tc>
                <a:tc>
                  <a:txBody>
                    <a:bodyPr/>
                    <a:lstStyle/>
                    <a:p>
                      <a:r>
                        <a:rPr lang="en-US" b="0" i="0" dirty="0" smtClean="0">
                          <a:latin typeface="Gill Sans Light"/>
                          <a:cs typeface="Gill Sans Light"/>
                        </a:rPr>
                        <a:t>Mac OSX</a:t>
                      </a:r>
                      <a:endParaRPr lang="en-US" b="0" i="0" dirty="0">
                        <a:latin typeface="Gill Sans Light"/>
                        <a:cs typeface="Gill Sans Light"/>
                      </a:endParaRPr>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09613998"/>
              </p:ext>
            </p:extLst>
          </p:nvPr>
        </p:nvGraphicFramePr>
        <p:xfrm>
          <a:off x="2317775" y="4322718"/>
          <a:ext cx="3363384" cy="2133599"/>
        </p:xfrm>
        <a:graphic>
          <a:graphicData uri="http://schemas.openxmlformats.org/drawingml/2006/table">
            <a:tbl>
              <a:tblPr firstRow="1" bandRow="1">
                <a:tableStyleId>{3B4B98B0-60AC-42C2-AFA5-B58CD77FA1E5}</a:tableStyleId>
              </a:tblPr>
              <a:tblGrid>
                <a:gridCol w="1121128"/>
                <a:gridCol w="688724"/>
                <a:gridCol w="1553532"/>
              </a:tblGrid>
              <a:tr h="218581">
                <a:tc>
                  <a:txBody>
                    <a:bodyPr/>
                    <a:lstStyle/>
                    <a:p>
                      <a:r>
                        <a:rPr lang="en-US" sz="1400" b="0" i="0" dirty="0" smtClean="0">
                          <a:latin typeface="Gill Sans Light"/>
                          <a:cs typeface="Gill Sans Light"/>
                        </a:rPr>
                        <a:t>Value</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Name</a:t>
                      </a:r>
                      <a:endParaRPr lang="en-US" sz="1400" b="0" i="0" dirty="0">
                        <a:latin typeface="Gill Sans Light"/>
                        <a:cs typeface="Gill Sans Light"/>
                      </a:endParaRPr>
                    </a:p>
                  </a:txBody>
                  <a:tcPr/>
                </a:tc>
                <a:tc>
                  <a:txBody>
                    <a:bodyPr/>
                    <a:lstStyle/>
                    <a:p>
                      <a:endParaRPr lang="en-US" sz="1400" b="0" i="0" dirty="0">
                        <a:latin typeface="Gill Sans Light"/>
                        <a:cs typeface="Gill Sans Light"/>
                      </a:endParaRPr>
                    </a:p>
                  </a:txBody>
                  <a:tcPr/>
                </a:tc>
              </a:tr>
              <a:tr h="218581">
                <a:tc>
                  <a:txBody>
                    <a:bodyPr/>
                    <a:lstStyle/>
                    <a:p>
                      <a:r>
                        <a:rPr lang="en-US" sz="1400" b="0" i="0" dirty="0" smtClean="0">
                          <a:latin typeface="Gill Sans Light"/>
                          <a:cs typeface="Gill Sans Light"/>
                        </a:rPr>
                        <a:t>1000</a:t>
                      </a:r>
                      <a:endParaRPr lang="en-US" sz="1400" b="0" i="0" dirty="0">
                        <a:latin typeface="Gill Sans Light"/>
                        <a:cs typeface="Gill Sans Light"/>
                      </a:endParaRPr>
                    </a:p>
                  </a:txBody>
                  <a:tcPr/>
                </a:tc>
                <a:tc>
                  <a:txBody>
                    <a:bodyPr/>
                    <a:lstStyle/>
                    <a:p>
                      <a:r>
                        <a:rPr lang="en-US" sz="1400" b="0" i="0" dirty="0" err="1" smtClean="0">
                          <a:latin typeface="Gill Sans Light"/>
                          <a:cs typeface="Gill Sans Light"/>
                        </a:rPr>
                        <a:t>kB</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kilobyte</a:t>
                      </a:r>
                      <a:endParaRPr lang="en-US" sz="1400" b="0" i="0" dirty="0">
                        <a:latin typeface="Gill Sans Light"/>
                        <a:cs typeface="Gill Sans Light"/>
                      </a:endParaRPr>
                    </a:p>
                  </a:txBody>
                  <a:tcPr/>
                </a:tc>
              </a:tr>
              <a:tr h="218581">
                <a:tc>
                  <a:txBody>
                    <a:bodyPr/>
                    <a:lstStyle/>
                    <a:p>
                      <a:r>
                        <a:rPr lang="en-US" sz="1400" b="0" i="0" dirty="0" smtClean="0">
                          <a:latin typeface="Gill Sans Light"/>
                          <a:cs typeface="Gill Sans Light"/>
                        </a:rPr>
                        <a:t>1000</a:t>
                      </a:r>
                      <a:r>
                        <a:rPr lang="en-US" sz="1400" b="0" i="0" baseline="30000" dirty="0" smtClean="0">
                          <a:latin typeface="Gill Sans Light"/>
                          <a:cs typeface="Gill Sans Light"/>
                        </a:rPr>
                        <a:t>2</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MB</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megabyte</a:t>
                      </a:r>
                      <a:endParaRPr lang="en-US" sz="1400" b="0" i="0" dirty="0">
                        <a:latin typeface="Gill Sans Light"/>
                        <a:cs typeface="Gill Sans Light"/>
                      </a:endParaRPr>
                    </a:p>
                  </a:txBody>
                  <a:tcPr/>
                </a:tc>
              </a:tr>
              <a:tr h="218581">
                <a:tc>
                  <a:txBody>
                    <a:bodyPr/>
                    <a:lstStyle/>
                    <a:p>
                      <a:r>
                        <a:rPr lang="en-US" sz="1400" b="0" i="0" dirty="0" smtClean="0">
                          <a:latin typeface="Gill Sans Light"/>
                          <a:cs typeface="Gill Sans Light"/>
                        </a:rPr>
                        <a:t>1000</a:t>
                      </a:r>
                      <a:r>
                        <a:rPr lang="en-US" sz="1400" b="0" i="0" baseline="30000" dirty="0" smtClean="0">
                          <a:latin typeface="Gill Sans Light"/>
                          <a:cs typeface="Gill Sans Light"/>
                        </a:rPr>
                        <a:t>3</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GB</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gigabyte</a:t>
                      </a:r>
                      <a:endParaRPr lang="en-US" sz="1400" b="0" i="0" dirty="0">
                        <a:latin typeface="Gill Sans Light"/>
                        <a:cs typeface="Gill Sans Light"/>
                      </a:endParaRPr>
                    </a:p>
                  </a:txBody>
                  <a:tcPr/>
                </a:tc>
              </a:tr>
              <a:tr h="218581">
                <a:tc>
                  <a:txBody>
                    <a:bodyPr/>
                    <a:lstStyle/>
                    <a:p>
                      <a:r>
                        <a:rPr lang="en-US" sz="1400" b="0" i="0" dirty="0" smtClean="0">
                          <a:latin typeface="Gill Sans Light"/>
                          <a:cs typeface="Gill Sans Light"/>
                        </a:rPr>
                        <a:t>1000</a:t>
                      </a:r>
                      <a:r>
                        <a:rPr lang="en-US" sz="1400" b="0" i="0" baseline="30000" dirty="0" smtClean="0">
                          <a:latin typeface="Gill Sans Light"/>
                          <a:cs typeface="Gill Sans Light"/>
                        </a:rPr>
                        <a:t>4</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TB</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terabyte</a:t>
                      </a:r>
                      <a:endParaRPr lang="en-US" sz="1400" b="0" i="0" dirty="0">
                        <a:latin typeface="Gill Sans Light"/>
                        <a:cs typeface="Gill Sans Light"/>
                      </a:endParaRPr>
                    </a:p>
                  </a:txBody>
                  <a:tcPr/>
                </a:tc>
              </a:tr>
              <a:tr h="2185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i="0" dirty="0" smtClean="0">
                          <a:latin typeface="Gill Sans Light"/>
                          <a:cs typeface="Gill Sans Light"/>
                        </a:rPr>
                        <a:t>1000</a:t>
                      </a:r>
                      <a:r>
                        <a:rPr lang="en-US" sz="1400" b="0" i="0" baseline="30000" dirty="0" smtClean="0">
                          <a:latin typeface="Gill Sans Light"/>
                          <a:cs typeface="Gill Sans Light"/>
                        </a:rPr>
                        <a:t>5</a:t>
                      </a:r>
                      <a:endParaRPr lang="en-US" sz="1400" b="0" i="0" dirty="0" smtClean="0">
                        <a:latin typeface="Gill Sans Light"/>
                        <a:cs typeface="Gill Sans Light"/>
                      </a:endParaRPr>
                    </a:p>
                  </a:txBody>
                  <a:tcPr/>
                </a:tc>
                <a:tc>
                  <a:txBody>
                    <a:bodyPr/>
                    <a:lstStyle/>
                    <a:p>
                      <a:r>
                        <a:rPr lang="en-US" sz="1400" b="0" i="0" dirty="0" smtClean="0">
                          <a:latin typeface="Gill Sans Light"/>
                          <a:cs typeface="Gill Sans Light"/>
                        </a:rPr>
                        <a:t>PB</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petabyte</a:t>
                      </a:r>
                      <a:endParaRPr lang="en-US" sz="1400" b="0" i="0" dirty="0">
                        <a:latin typeface="Gill Sans Light"/>
                        <a:cs typeface="Gill Sans Light"/>
                      </a:endParaRPr>
                    </a:p>
                  </a:txBody>
                  <a:tcPr/>
                </a:tc>
              </a:tr>
              <a:tr h="218581">
                <a:tc>
                  <a:txBody>
                    <a:bodyPr/>
                    <a:lstStyle/>
                    <a:p>
                      <a:r>
                        <a:rPr lang="en-US" sz="1400" b="0" i="0" dirty="0" smtClean="0">
                          <a:latin typeface="Gill Sans Light"/>
                          <a:cs typeface="Gill Sans Light"/>
                        </a:rPr>
                        <a:t>1000</a:t>
                      </a:r>
                      <a:r>
                        <a:rPr lang="en-US" sz="1400" b="0" i="0" baseline="30000" dirty="0" smtClean="0">
                          <a:latin typeface="Gill Sans Light"/>
                          <a:cs typeface="Gill Sans Light"/>
                        </a:rPr>
                        <a:t>6</a:t>
                      </a:r>
                      <a:endParaRPr lang="en-US" sz="1400" b="0" i="0" dirty="0">
                        <a:latin typeface="Gill Sans Light"/>
                        <a:cs typeface="Gill Sans Light"/>
                      </a:endParaRPr>
                    </a:p>
                  </a:txBody>
                  <a:tcPr/>
                </a:tc>
                <a:tc>
                  <a:txBody>
                    <a:bodyPr/>
                    <a:lstStyle/>
                    <a:p>
                      <a:r>
                        <a:rPr lang="en-US" sz="1400" b="0" i="0" dirty="0" smtClean="0">
                          <a:latin typeface="Gill Sans Light"/>
                          <a:cs typeface="Gill Sans Light"/>
                        </a:rPr>
                        <a:t>EB</a:t>
                      </a:r>
                      <a:endParaRPr lang="en-US" sz="1400" b="0" i="0" dirty="0">
                        <a:latin typeface="Gill Sans Light"/>
                        <a:cs typeface="Gill Sans Light"/>
                      </a:endParaRPr>
                    </a:p>
                  </a:txBody>
                  <a:tcPr/>
                </a:tc>
                <a:tc>
                  <a:txBody>
                    <a:bodyPr/>
                    <a:lstStyle/>
                    <a:p>
                      <a:r>
                        <a:rPr lang="en-US" sz="1400" b="0" i="0" dirty="0" err="1" smtClean="0">
                          <a:latin typeface="Gill Sans Light"/>
                          <a:cs typeface="Gill Sans Light"/>
                        </a:rPr>
                        <a:t>exabyt</a:t>
                      </a:r>
                      <a:endParaRPr lang="en-US" sz="1400" b="0" i="0" dirty="0">
                        <a:latin typeface="Gill Sans Light"/>
                        <a:cs typeface="Gill Sans Light"/>
                      </a:endParaRPr>
                    </a:p>
                  </a:txBody>
                  <a:tcPr/>
                </a:tc>
              </a:tr>
            </a:tbl>
          </a:graphicData>
        </a:graphic>
      </p:graphicFrame>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9521053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plain text files</a:t>
            </a:r>
            <a:endParaRPr lang="en-US" dirty="0"/>
          </a:p>
        </p:txBody>
      </p:sp>
      <p:sp>
        <p:nvSpPr>
          <p:cNvPr id="3" name="Content Placeholder 2"/>
          <p:cNvSpPr>
            <a:spLocks noGrp="1"/>
          </p:cNvSpPr>
          <p:nvPr>
            <p:ph idx="1"/>
          </p:nvPr>
        </p:nvSpPr>
        <p:spPr>
          <a:xfrm>
            <a:off x="457200" y="1600200"/>
            <a:ext cx="4373485" cy="4525963"/>
          </a:xfrm>
        </p:spPr>
        <p:txBody>
          <a:bodyPr/>
          <a:lstStyle/>
          <a:p>
            <a:r>
              <a:rPr lang="en-US" dirty="0" smtClean="0"/>
              <a:t>Generally speaking you can open plain text in any text editor, e.g. </a:t>
            </a:r>
            <a:r>
              <a:rPr lang="en-US" dirty="0" err="1" smtClean="0"/>
              <a:t>TextEdit</a:t>
            </a:r>
            <a:r>
              <a:rPr lang="en-US" dirty="0" smtClean="0"/>
              <a:t> (Mac)</a:t>
            </a:r>
          </a:p>
          <a:p>
            <a:r>
              <a:rPr lang="en-US" dirty="0" smtClean="0"/>
              <a:t>However, you are limited in the amount of </a:t>
            </a:r>
            <a:r>
              <a:rPr lang="en-US" dirty="0"/>
              <a:t>m</a:t>
            </a:r>
            <a:r>
              <a:rPr lang="en-US" dirty="0" smtClean="0"/>
              <a:t>emory your computer has</a:t>
            </a:r>
          </a:p>
          <a:p>
            <a:r>
              <a:rPr lang="en-US" dirty="0" smtClean="0"/>
              <a:t>Thus, large files </a:t>
            </a:r>
            <a:r>
              <a:rPr lang="en-US" dirty="0" smtClean="0">
                <a:solidFill>
                  <a:srgbClr val="FF0000"/>
                </a:solidFill>
              </a:rPr>
              <a:t>cannot</a:t>
            </a:r>
            <a:r>
              <a:rPr lang="en-US" dirty="0" smtClean="0"/>
              <a:t> be opened in a text editor</a:t>
            </a:r>
          </a:p>
          <a:p>
            <a:pPr marL="0" indent="0">
              <a:buNone/>
            </a:pP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13</a:t>
            </a:fld>
            <a:endParaRPr lang="en-AU" dirty="0"/>
          </a:p>
        </p:txBody>
      </p:sp>
      <p:pic>
        <p:nvPicPr>
          <p:cNvPr id="5" name="Picture 4"/>
          <p:cNvPicPr>
            <a:picLocks noChangeAspect="1"/>
          </p:cNvPicPr>
          <p:nvPr/>
        </p:nvPicPr>
        <p:blipFill>
          <a:blip r:embed="rId2"/>
          <a:stretch>
            <a:fillRect/>
          </a:stretch>
        </p:blipFill>
        <p:spPr>
          <a:xfrm>
            <a:off x="5062163" y="1807642"/>
            <a:ext cx="3859707" cy="2161436"/>
          </a:xfrm>
          <a:prstGeom prst="rect">
            <a:avLst/>
          </a:prstGeom>
          <a:effectLst>
            <a:outerShdw blurRad="50800" dist="38100" dir="2700000" algn="tl" rotWithShape="0">
              <a:prstClr val="black">
                <a:alpha val="40000"/>
              </a:prstClr>
            </a:outerShdw>
          </a:effectLst>
        </p:spPr>
      </p:pic>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35472579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Command-line interface (CLI)</a:t>
            </a:r>
            <a:endParaRPr lang="en-US" dirty="0"/>
          </a:p>
        </p:txBody>
      </p:sp>
      <p:sp>
        <p:nvSpPr>
          <p:cNvPr id="3" name="Content Placeholder 2"/>
          <p:cNvSpPr>
            <a:spLocks noGrp="1"/>
          </p:cNvSpPr>
          <p:nvPr>
            <p:ph idx="1"/>
          </p:nvPr>
        </p:nvSpPr>
        <p:spPr>
          <a:xfrm>
            <a:off x="457200" y="1600200"/>
            <a:ext cx="5235298" cy="4525963"/>
          </a:xfrm>
        </p:spPr>
        <p:txBody>
          <a:bodyPr/>
          <a:lstStyle/>
          <a:p>
            <a:r>
              <a:rPr lang="en-US" dirty="0"/>
              <a:t>Many data scientist tend to work with a </a:t>
            </a:r>
            <a:r>
              <a:rPr lang="en-US" dirty="0" smtClean="0"/>
              <a:t>command</a:t>
            </a:r>
            <a:r>
              <a:rPr lang="en-US" dirty="0"/>
              <a:t>-line interface </a:t>
            </a:r>
            <a:r>
              <a:rPr lang="en-US" dirty="0" smtClean="0"/>
              <a:t>on a terminal window</a:t>
            </a:r>
          </a:p>
          <a:p>
            <a:r>
              <a:rPr lang="en-US" dirty="0" smtClean="0"/>
              <a:t>Here, one can interact with the operating system by issuing commands in form of successive lines of text (</a:t>
            </a:r>
            <a:r>
              <a:rPr lang="en-US" b="1" dirty="0" smtClean="0"/>
              <a:t>command lines</a:t>
            </a:r>
            <a:r>
              <a:rPr lang="en-US" dirty="0" smtClean="0"/>
              <a:t>)</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14</a:t>
            </a:fld>
            <a:endParaRPr lang="en-AU" dirty="0"/>
          </a:p>
        </p:txBody>
      </p:sp>
      <p:pic>
        <p:nvPicPr>
          <p:cNvPr id="7" name="Picture 6"/>
          <p:cNvPicPr>
            <a:picLocks noChangeAspect="1"/>
          </p:cNvPicPr>
          <p:nvPr/>
        </p:nvPicPr>
        <p:blipFill>
          <a:blip r:embed="rId2"/>
          <a:stretch>
            <a:fillRect/>
          </a:stretch>
        </p:blipFill>
        <p:spPr>
          <a:xfrm>
            <a:off x="5634689" y="1509478"/>
            <a:ext cx="3547521" cy="2629703"/>
          </a:xfrm>
          <a:prstGeom prst="rect">
            <a:avLst/>
          </a:prstGeom>
          <a:effectLst/>
        </p:spPr>
      </p:pic>
      <p:sp>
        <p:nvSpPr>
          <p:cNvPr id="5" name="TextBox 4"/>
          <p:cNvSpPr txBox="1"/>
          <p:nvPr/>
        </p:nvSpPr>
        <p:spPr>
          <a:xfrm>
            <a:off x="1203067" y="5191782"/>
            <a:ext cx="6740547" cy="954107"/>
          </a:xfrm>
          <a:prstGeom prst="rect">
            <a:avLst/>
          </a:prstGeom>
          <a:noFill/>
        </p:spPr>
        <p:txBody>
          <a:bodyPr wrap="none" rtlCol="0">
            <a:spAutoFit/>
          </a:bodyPr>
          <a:lstStyle/>
          <a:p>
            <a:pPr algn="ctr"/>
            <a:r>
              <a:rPr lang="en-US" sz="2800" dirty="0" smtClean="0">
                <a:latin typeface="Gill Sans Light"/>
                <a:cs typeface="Gill Sans Light"/>
              </a:rPr>
              <a:t>Who has heard of the command-line?</a:t>
            </a:r>
          </a:p>
          <a:p>
            <a:pPr algn="ctr"/>
            <a:r>
              <a:rPr lang="en-US" sz="2800" dirty="0" smtClean="0">
                <a:latin typeface="Gill Sans Light"/>
                <a:cs typeface="Gill Sans Light"/>
              </a:rPr>
              <a:t>Anyone tried to work with the command-line?</a:t>
            </a:r>
            <a:endParaRPr lang="en-US" sz="2800" dirty="0">
              <a:latin typeface="Gill Sans Light"/>
              <a:cs typeface="Gill Sans Light"/>
            </a:endParaRPr>
          </a:p>
        </p:txBody>
      </p:sp>
      <p:sp>
        <p:nvSpPr>
          <p:cNvPr id="8"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27951176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the CLI</a:t>
            </a:r>
            <a:endParaRPr lang="en-US" dirty="0"/>
          </a:p>
        </p:txBody>
      </p:sp>
      <p:sp>
        <p:nvSpPr>
          <p:cNvPr id="3" name="Content Placeholder 2"/>
          <p:cNvSpPr>
            <a:spLocks noGrp="1"/>
          </p:cNvSpPr>
          <p:nvPr>
            <p:ph idx="1"/>
          </p:nvPr>
        </p:nvSpPr>
        <p:spPr>
          <a:xfrm>
            <a:off x="457200" y="1270106"/>
            <a:ext cx="8686800" cy="4856058"/>
          </a:xfrm>
        </p:spPr>
        <p:txBody>
          <a:bodyPr>
            <a:noAutofit/>
          </a:bodyPr>
          <a:lstStyle/>
          <a:p>
            <a:r>
              <a:rPr lang="en-US" sz="1800" b="1" dirty="0" smtClean="0"/>
              <a:t>Control</a:t>
            </a:r>
          </a:p>
          <a:p>
            <a:pPr marL="457200" lvl="1" indent="0">
              <a:buNone/>
            </a:pPr>
            <a:r>
              <a:rPr lang="en-US" sz="1800" dirty="0" smtClean="0">
                <a:sym typeface="Wingdings"/>
              </a:rPr>
              <a:t> 	</a:t>
            </a:r>
            <a:r>
              <a:rPr lang="en-US" sz="1400" dirty="0" smtClean="0">
                <a:sym typeface="Wingdings"/>
              </a:rPr>
              <a:t>Possibility to access the operating system </a:t>
            </a:r>
            <a:br>
              <a:rPr lang="en-US" sz="1400" dirty="0" smtClean="0">
                <a:sym typeface="Wingdings"/>
              </a:rPr>
            </a:br>
            <a:r>
              <a:rPr lang="en-US" sz="1400" dirty="0" smtClean="0">
                <a:sym typeface="Wingdings"/>
              </a:rPr>
              <a:t>	file-system and programs</a:t>
            </a:r>
            <a:endParaRPr lang="en-US" sz="1400" dirty="0" smtClean="0"/>
          </a:p>
          <a:p>
            <a:r>
              <a:rPr lang="en-US" sz="1800" b="1" dirty="0" smtClean="0"/>
              <a:t>Speed</a:t>
            </a:r>
          </a:p>
          <a:p>
            <a:pPr lvl="1">
              <a:buFont typeface="Wingdings" charset="0"/>
              <a:buChar char="à"/>
            </a:pPr>
            <a:r>
              <a:rPr lang="en-US" sz="1600" dirty="0" smtClean="0">
                <a:sym typeface="Wingdings"/>
              </a:rPr>
              <a:t> 	</a:t>
            </a:r>
            <a:r>
              <a:rPr lang="en-US" sz="1400" dirty="0" smtClean="0">
                <a:sym typeface="Wingdings"/>
              </a:rPr>
              <a:t>Processing data only with the keyboard</a:t>
            </a:r>
          </a:p>
          <a:p>
            <a:pPr lvl="1">
              <a:buFont typeface="Wingdings" charset="0"/>
              <a:buChar char="à"/>
            </a:pPr>
            <a:r>
              <a:rPr lang="en-US" sz="1400" dirty="0" smtClean="0">
                <a:sym typeface="Wingdings"/>
              </a:rPr>
              <a:t> 	No interaction with menus, etc. necessary</a:t>
            </a:r>
            <a:endParaRPr lang="en-US" sz="1400" dirty="0">
              <a:sym typeface="Wingdings"/>
            </a:endParaRPr>
          </a:p>
          <a:p>
            <a:r>
              <a:rPr lang="en-US" sz="1800" b="1" dirty="0" smtClean="0"/>
              <a:t>Saves resources </a:t>
            </a:r>
          </a:p>
          <a:p>
            <a:pPr lvl="1">
              <a:buFont typeface="Wingdings" charset="0"/>
              <a:buChar char="à"/>
            </a:pPr>
            <a:r>
              <a:rPr lang="en-US" sz="1600" dirty="0" smtClean="0">
                <a:sym typeface="Wingdings"/>
              </a:rPr>
              <a:t> 	</a:t>
            </a:r>
            <a:r>
              <a:rPr lang="en-US" sz="1400" dirty="0" smtClean="0">
                <a:sym typeface="Wingdings"/>
              </a:rPr>
              <a:t>Terminal does not require much computer resources</a:t>
            </a:r>
          </a:p>
          <a:p>
            <a:pPr lvl="1">
              <a:buFont typeface="Wingdings" charset="0"/>
              <a:buChar char="à"/>
            </a:pPr>
            <a:r>
              <a:rPr lang="en-US" sz="1400" dirty="0" smtClean="0">
                <a:sym typeface="Wingdings"/>
              </a:rPr>
              <a:t> 	able to run on many kinds of hardware</a:t>
            </a:r>
            <a:endParaRPr lang="en-US" sz="1400" dirty="0">
              <a:sym typeface="Wingdings"/>
            </a:endParaRPr>
          </a:p>
          <a:p>
            <a:r>
              <a:rPr lang="en-US" sz="1800" b="1" dirty="0" smtClean="0"/>
              <a:t>Able to script</a:t>
            </a:r>
          </a:p>
          <a:p>
            <a:pPr lvl="1">
              <a:buFont typeface="Wingdings" charset="0"/>
              <a:buChar char="à"/>
            </a:pPr>
            <a:r>
              <a:rPr lang="en-US" sz="1400" dirty="0" smtClean="0">
                <a:sym typeface="Wingdings"/>
              </a:rPr>
              <a:t> 	Able to write most work processes in forms of small scripts</a:t>
            </a:r>
          </a:p>
          <a:p>
            <a:pPr lvl="1">
              <a:buFont typeface="Wingdings" charset="0"/>
              <a:buChar char="à"/>
            </a:pPr>
            <a:r>
              <a:rPr lang="en-US" sz="1400" dirty="0" smtClean="0">
                <a:sym typeface="Wingdings"/>
              </a:rPr>
              <a:t> 	This makes it even speedier and also</a:t>
            </a:r>
            <a:endParaRPr lang="en-US" sz="1400" dirty="0">
              <a:sym typeface="Wingdings"/>
            </a:endParaRPr>
          </a:p>
          <a:p>
            <a:r>
              <a:rPr lang="en-US" sz="1800" b="1" dirty="0" smtClean="0"/>
              <a:t>Remote access</a:t>
            </a:r>
          </a:p>
          <a:p>
            <a:pPr marL="457200" lvl="1" indent="0">
              <a:buNone/>
            </a:pPr>
            <a:r>
              <a:rPr lang="en-US" sz="1400" b="1" dirty="0" smtClean="0">
                <a:sym typeface="Wingdings"/>
              </a:rPr>
              <a:t> 	</a:t>
            </a:r>
            <a:r>
              <a:rPr lang="en-US" sz="1400" dirty="0" smtClean="0">
                <a:sym typeface="Wingdings"/>
              </a:rPr>
              <a:t>Processing data from different computers over the network is simple</a:t>
            </a:r>
            <a:endParaRPr lang="en-US" sz="1400" dirty="0" smtClean="0"/>
          </a:p>
          <a:p>
            <a:r>
              <a:rPr lang="en-US" sz="1800" b="1" dirty="0" smtClean="0"/>
              <a:t>Reproducibility</a:t>
            </a:r>
          </a:p>
          <a:p>
            <a:pPr lvl="1">
              <a:buFont typeface="Wingdings" charset="0"/>
              <a:buChar char="à"/>
            </a:pPr>
            <a:r>
              <a:rPr lang="en-US" sz="1400" dirty="0" smtClean="0">
                <a:sym typeface="Wingdings"/>
              </a:rPr>
              <a:t> 	Placing the commands in a script or text-file lets one see/reproduce all steps taken to get to the result</a:t>
            </a:r>
            <a:endParaRPr lang="en-US" sz="1400" dirty="0">
              <a:sym typeface="Wingdings"/>
            </a:endParaRPr>
          </a:p>
          <a:p>
            <a:r>
              <a:rPr lang="en-US" sz="1800" b="1" dirty="0" smtClean="0"/>
              <a:t>Less strain</a:t>
            </a:r>
          </a:p>
          <a:p>
            <a:pPr marL="457200" lvl="1" indent="0">
              <a:buNone/>
            </a:pPr>
            <a:r>
              <a:rPr lang="en-US" sz="1400" b="1" dirty="0" smtClean="0">
                <a:sym typeface="Wingdings"/>
              </a:rPr>
              <a:t> 	</a:t>
            </a:r>
            <a:r>
              <a:rPr lang="en-US" sz="1400" dirty="0" smtClean="0">
                <a:sym typeface="Wingdings"/>
              </a:rPr>
              <a:t>Less switching between keyboard and mouse</a:t>
            </a:r>
            <a:endParaRPr lang="en-US" sz="1400" dirty="0" smtClean="0"/>
          </a:p>
        </p:txBody>
      </p:sp>
      <p:sp>
        <p:nvSpPr>
          <p:cNvPr id="4" name="Slide Number Placeholder 3"/>
          <p:cNvSpPr>
            <a:spLocks noGrp="1"/>
          </p:cNvSpPr>
          <p:nvPr>
            <p:ph type="sldNum" sz="quarter" idx="12"/>
          </p:nvPr>
        </p:nvSpPr>
        <p:spPr/>
        <p:txBody>
          <a:bodyPr/>
          <a:lstStyle/>
          <a:p>
            <a:fld id="{514E0ED1-0502-5948-B036-1C1E4DF6DFEA}" type="slidenum">
              <a:rPr lang="en-AU" smtClean="0"/>
              <a:t>15</a:t>
            </a:fld>
            <a:endParaRPr lang="en-AU" dirty="0"/>
          </a:p>
        </p:txBody>
      </p:sp>
      <p:pic>
        <p:nvPicPr>
          <p:cNvPr id="6" name="Picture 5"/>
          <p:cNvPicPr>
            <a:picLocks noChangeAspect="1"/>
          </p:cNvPicPr>
          <p:nvPr/>
        </p:nvPicPr>
        <p:blipFill>
          <a:blip r:embed="rId2"/>
          <a:stretch>
            <a:fillRect/>
          </a:stretch>
        </p:blipFill>
        <p:spPr>
          <a:xfrm>
            <a:off x="5634689" y="1509478"/>
            <a:ext cx="3547521" cy="2629703"/>
          </a:xfrm>
          <a:prstGeom prst="rect">
            <a:avLst/>
          </a:prstGeom>
        </p:spPr>
      </p:pic>
      <p:sp>
        <p:nvSpPr>
          <p:cNvPr id="7"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34769075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the CLI</a:t>
            </a:r>
            <a:endParaRPr lang="en-US" dirty="0"/>
          </a:p>
        </p:txBody>
      </p:sp>
      <p:sp>
        <p:nvSpPr>
          <p:cNvPr id="3" name="Content Placeholder 2"/>
          <p:cNvSpPr>
            <a:spLocks noGrp="1"/>
          </p:cNvSpPr>
          <p:nvPr>
            <p:ph idx="1"/>
          </p:nvPr>
        </p:nvSpPr>
        <p:spPr/>
        <p:txBody>
          <a:bodyPr>
            <a:normAutofit lnSpcReduction="10000"/>
          </a:bodyPr>
          <a:lstStyle/>
          <a:p>
            <a:r>
              <a:rPr lang="en-US" dirty="0" smtClean="0"/>
              <a:t>No </a:t>
            </a:r>
            <a:r>
              <a:rPr lang="en-US" dirty="0"/>
              <a:t>fancy user </a:t>
            </a:r>
            <a:r>
              <a:rPr lang="en-US" dirty="0" smtClean="0"/>
              <a:t>interface</a:t>
            </a:r>
          </a:p>
          <a:p>
            <a:pPr marL="457200" lvl="1" indent="0">
              <a:buNone/>
            </a:pPr>
            <a:r>
              <a:rPr lang="en-US" dirty="0" smtClean="0">
                <a:sym typeface="Wingdings"/>
              </a:rPr>
              <a:t> 	Everything happens in the terminal </a:t>
            </a:r>
            <a:br>
              <a:rPr lang="en-US" dirty="0" smtClean="0">
                <a:sym typeface="Wingdings"/>
              </a:rPr>
            </a:br>
            <a:r>
              <a:rPr lang="en-US" dirty="0" smtClean="0">
                <a:sym typeface="Wingdings"/>
              </a:rPr>
              <a:t>	window</a:t>
            </a:r>
            <a:endParaRPr lang="en-US" dirty="0"/>
          </a:p>
          <a:p>
            <a:r>
              <a:rPr lang="en-US" dirty="0"/>
              <a:t>Not able to navigate with </a:t>
            </a:r>
            <a:r>
              <a:rPr lang="en-US" dirty="0" smtClean="0"/>
              <a:t>mouse</a:t>
            </a:r>
          </a:p>
          <a:p>
            <a:pPr lvl="1">
              <a:buFont typeface="Wingdings" charset="0"/>
              <a:buChar char="à"/>
            </a:pPr>
            <a:r>
              <a:rPr lang="en-US" dirty="0">
                <a:sym typeface="Wingdings"/>
              </a:rPr>
              <a:t> 	One needs to input command-lines</a:t>
            </a:r>
          </a:p>
          <a:p>
            <a:pPr marL="457200" lvl="1" indent="0">
              <a:buNone/>
            </a:pPr>
            <a:r>
              <a:rPr lang="en-US" dirty="0">
                <a:sym typeface="Wingdings"/>
              </a:rPr>
              <a:t>	one by </a:t>
            </a:r>
            <a:r>
              <a:rPr lang="en-US" dirty="0" smtClean="0">
                <a:sym typeface="Wingdings"/>
              </a:rPr>
              <a:t>one</a:t>
            </a:r>
            <a:endParaRPr lang="en-US" dirty="0" smtClean="0"/>
          </a:p>
          <a:p>
            <a:r>
              <a:rPr lang="en-US" dirty="0" smtClean="0"/>
              <a:t>Needs to remember important </a:t>
            </a:r>
            <a:br>
              <a:rPr lang="en-US" dirty="0" smtClean="0"/>
            </a:br>
            <a:r>
              <a:rPr lang="en-US" dirty="0" smtClean="0"/>
              <a:t>commands</a:t>
            </a:r>
          </a:p>
          <a:p>
            <a:pPr marL="457200" lvl="1" indent="0">
              <a:buNone/>
            </a:pPr>
            <a:r>
              <a:rPr lang="en-US" dirty="0" smtClean="0">
                <a:sym typeface="Wingdings"/>
              </a:rPr>
              <a:t> 	No menus available to hunt through to find</a:t>
            </a:r>
            <a:br>
              <a:rPr lang="en-US" dirty="0" smtClean="0">
                <a:sym typeface="Wingdings"/>
              </a:rPr>
            </a:br>
            <a:r>
              <a:rPr lang="en-US" dirty="0" smtClean="0">
                <a:sym typeface="Wingdings"/>
              </a:rPr>
              <a:t>	 the right commands</a:t>
            </a:r>
            <a:endParaRPr lang="en-US" dirty="0" smtClean="0"/>
          </a:p>
          <a:p>
            <a:pPr marL="457200" lvl="1" indent="0">
              <a:buNone/>
            </a:pPr>
            <a:r>
              <a:rPr lang="en-US" dirty="0" smtClean="0">
                <a:sym typeface="Wingdings"/>
              </a:rPr>
              <a:t>	</a:t>
            </a:r>
            <a:endParaRPr lang="en-US" dirty="0" smtClean="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16</a:t>
            </a:fld>
            <a:endParaRPr lang="en-AU" dirty="0"/>
          </a:p>
        </p:txBody>
      </p:sp>
      <p:pic>
        <p:nvPicPr>
          <p:cNvPr id="5" name="Picture 4"/>
          <p:cNvPicPr>
            <a:picLocks noChangeAspect="1"/>
          </p:cNvPicPr>
          <p:nvPr/>
        </p:nvPicPr>
        <p:blipFill>
          <a:blip r:embed="rId2"/>
          <a:stretch>
            <a:fillRect/>
          </a:stretch>
        </p:blipFill>
        <p:spPr>
          <a:xfrm>
            <a:off x="5634689" y="1509478"/>
            <a:ext cx="3547521" cy="2629703"/>
          </a:xfrm>
          <a:prstGeom prst="rect">
            <a:avLst/>
          </a:prstGeom>
        </p:spPr>
      </p:pic>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29244362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can I use the CLI</a:t>
            </a:r>
            <a:endParaRPr lang="en-US" dirty="0"/>
          </a:p>
        </p:txBody>
      </p:sp>
      <p:sp>
        <p:nvSpPr>
          <p:cNvPr id="3" name="Content Placeholder 2"/>
          <p:cNvSpPr>
            <a:spLocks noGrp="1"/>
          </p:cNvSpPr>
          <p:nvPr>
            <p:ph idx="1"/>
          </p:nvPr>
        </p:nvSpPr>
        <p:spPr/>
        <p:txBody>
          <a:bodyPr/>
          <a:lstStyle/>
          <a:p>
            <a:r>
              <a:rPr lang="en-US" b="1" dirty="0" smtClean="0"/>
              <a:t>Windows</a:t>
            </a:r>
            <a:r>
              <a:rPr lang="en-US" dirty="0" smtClean="0"/>
              <a:t> has a very rudimentary CLI (shell)</a:t>
            </a:r>
          </a:p>
          <a:p>
            <a:pPr lvl="1">
              <a:buFont typeface="Wingdings" charset="0"/>
              <a:buChar char="à"/>
            </a:pPr>
            <a:r>
              <a:rPr lang="en-US" dirty="0" smtClean="0">
                <a:sym typeface="Wingdings"/>
              </a:rPr>
              <a:t> not very user friendly, many essential programs are missing</a:t>
            </a:r>
          </a:p>
          <a:p>
            <a:r>
              <a:rPr lang="en-US" b="1" dirty="0" smtClean="0">
                <a:sym typeface="Wingdings"/>
              </a:rPr>
              <a:t>Mac OSX </a:t>
            </a:r>
            <a:r>
              <a:rPr lang="en-US" dirty="0" smtClean="0">
                <a:sym typeface="Wingdings"/>
              </a:rPr>
              <a:t>has a Terminal program </a:t>
            </a:r>
          </a:p>
          <a:p>
            <a:pPr marL="457200" lvl="1" indent="0">
              <a:buNone/>
            </a:pPr>
            <a:r>
              <a:rPr lang="en-US" dirty="0" smtClean="0">
                <a:sym typeface="Wingdings"/>
              </a:rPr>
              <a:t> needs some tinkering to make it fully usable </a:t>
            </a:r>
          </a:p>
          <a:p>
            <a:r>
              <a:rPr lang="en-US" b="1" dirty="0" smtClean="0">
                <a:sym typeface="Wingdings"/>
              </a:rPr>
              <a:t>Linux</a:t>
            </a:r>
            <a:r>
              <a:rPr lang="en-US" dirty="0" smtClean="0">
                <a:sym typeface="Wingdings"/>
              </a:rPr>
              <a:t> in-built terminal</a:t>
            </a:r>
          </a:p>
          <a:p>
            <a:pPr marL="457200" lvl="1" indent="0">
              <a:buNone/>
            </a:pPr>
            <a:r>
              <a:rPr lang="en-US" dirty="0" smtClean="0">
                <a:sym typeface="Wingdings"/>
              </a:rPr>
              <a:t>Most comprehensive set of CLI programs available</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17</a:t>
            </a:fld>
            <a:endParaRPr lang="en-AU" dirty="0"/>
          </a:p>
        </p:txBody>
      </p:sp>
      <p:sp>
        <p:nvSpPr>
          <p:cNvPr id="5" name="TextBox 4"/>
          <p:cNvSpPr txBox="1"/>
          <p:nvPr/>
        </p:nvSpPr>
        <p:spPr>
          <a:xfrm>
            <a:off x="2317279" y="4662846"/>
            <a:ext cx="4512123" cy="1815882"/>
          </a:xfrm>
          <a:prstGeom prst="rect">
            <a:avLst/>
          </a:prstGeom>
          <a:noFill/>
        </p:spPr>
        <p:txBody>
          <a:bodyPr wrap="none" rtlCol="0">
            <a:spAutoFit/>
          </a:bodyPr>
          <a:lstStyle/>
          <a:p>
            <a:pPr algn="ctr"/>
            <a:r>
              <a:rPr lang="en-US" sz="2800" dirty="0" smtClean="0">
                <a:latin typeface="Gill Sans Light"/>
                <a:cs typeface="Gill Sans Light"/>
              </a:rPr>
              <a:t>Who is working on Windows?</a:t>
            </a:r>
          </a:p>
          <a:p>
            <a:pPr algn="ctr"/>
            <a:r>
              <a:rPr lang="en-US" sz="2800" dirty="0" smtClean="0">
                <a:latin typeface="Gill Sans Light"/>
                <a:cs typeface="Gill Sans Light"/>
              </a:rPr>
              <a:t>Who is working on Mac OSX?</a:t>
            </a:r>
          </a:p>
          <a:p>
            <a:pPr algn="ctr"/>
            <a:r>
              <a:rPr lang="en-US" sz="2800" dirty="0" smtClean="0">
                <a:latin typeface="Gill Sans Light"/>
                <a:cs typeface="Gill Sans Light"/>
              </a:rPr>
              <a:t>Who has heard of Linux?</a:t>
            </a:r>
          </a:p>
          <a:p>
            <a:pPr algn="ctr"/>
            <a:r>
              <a:rPr lang="en-US" sz="2800" dirty="0" smtClean="0">
                <a:latin typeface="Gill Sans Light"/>
                <a:cs typeface="Gill Sans Light"/>
              </a:rPr>
              <a:t>Who has worked with Linux?</a:t>
            </a:r>
            <a:endParaRPr lang="en-US" sz="2800" dirty="0">
              <a:latin typeface="Gill Sans Light"/>
              <a:cs typeface="Gill Sans Light"/>
            </a:endParaRPr>
          </a:p>
        </p:txBody>
      </p:sp>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12966056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A0C06B-9A85-1E4D-8424-B6AC8E78A91B}" type="slidenum">
              <a:rPr lang="en-US" smtClean="0"/>
              <a:pPr/>
              <a:t>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Title 11"/>
          <p:cNvSpPr>
            <a:spLocks noGrp="1"/>
          </p:cNvSpPr>
          <p:nvPr>
            <p:ph type="title"/>
          </p:nvPr>
        </p:nvSpPr>
        <p:spPr/>
        <p:txBody>
          <a:bodyPr/>
          <a:lstStyle/>
          <a:p>
            <a:r>
              <a:rPr lang="en-US" dirty="0" smtClean="0"/>
              <a:t>Evolution of computer operating systems</a:t>
            </a:r>
            <a:endParaRPr lang="en-US" dirty="0"/>
          </a:p>
        </p:txBody>
      </p:sp>
      <p:sp>
        <p:nvSpPr>
          <p:cNvPr id="2" name="Rectangle 1"/>
          <p:cNvSpPr/>
          <p:nvPr/>
        </p:nvSpPr>
        <p:spPr>
          <a:xfrm>
            <a:off x="1554480" y="5981720"/>
            <a:ext cx="6807200" cy="276999"/>
          </a:xfrm>
          <a:prstGeom prst="rect">
            <a:avLst/>
          </a:prstGeom>
        </p:spPr>
        <p:txBody>
          <a:bodyPr wrap="square">
            <a:spAutoFit/>
          </a:bodyPr>
          <a:lstStyle/>
          <a:p>
            <a:r>
              <a:rPr lang="en-US" sz="1200" dirty="0">
                <a:latin typeface="Gill Sans Light"/>
                <a:cs typeface="Gill Sans Light"/>
              </a:rPr>
              <a:t>https://</a:t>
            </a:r>
            <a:r>
              <a:rPr lang="en-US" sz="1200" dirty="0" err="1">
                <a:latin typeface="Gill Sans Light"/>
                <a:cs typeface="Gill Sans Light"/>
              </a:rPr>
              <a:t>upload.wikimedia.org</a:t>
            </a:r>
            <a:r>
              <a:rPr lang="en-US" sz="1200" dirty="0">
                <a:latin typeface="Gill Sans Light"/>
                <a:cs typeface="Gill Sans Light"/>
              </a:rPr>
              <a:t>/</a:t>
            </a:r>
            <a:r>
              <a:rPr lang="en-US" sz="1200" dirty="0" err="1">
                <a:latin typeface="Gill Sans Light"/>
                <a:cs typeface="Gill Sans Light"/>
              </a:rPr>
              <a:t>wikipedia</a:t>
            </a:r>
            <a:r>
              <a:rPr lang="en-US" sz="1200" dirty="0">
                <a:latin typeface="Gill Sans Light"/>
                <a:cs typeface="Gill Sans Light"/>
              </a:rPr>
              <a:t>/commons/6/6d/</a:t>
            </a:r>
            <a:r>
              <a:rPr lang="en-US" sz="1200" dirty="0" err="1">
                <a:latin typeface="Gill Sans Light"/>
                <a:cs typeface="Gill Sans Light"/>
              </a:rPr>
              <a:t>Windows_Updated_Family_Tree.png</a:t>
            </a:r>
            <a:endParaRPr lang="en-US" sz="1200" dirty="0">
              <a:latin typeface="Gill Sans Light"/>
              <a:cs typeface="Gill Sans Light"/>
            </a:endParaRPr>
          </a:p>
        </p:txBody>
      </p:sp>
      <p:pic>
        <p:nvPicPr>
          <p:cNvPr id="3" name="Picture 2"/>
          <p:cNvPicPr>
            <a:picLocks noChangeAspect="1"/>
          </p:cNvPicPr>
          <p:nvPr/>
        </p:nvPicPr>
        <p:blipFill>
          <a:blip r:embed="rId2"/>
          <a:stretch>
            <a:fillRect/>
          </a:stretch>
        </p:blipFill>
        <p:spPr>
          <a:xfrm>
            <a:off x="701040" y="1341072"/>
            <a:ext cx="7904480" cy="4616045"/>
          </a:xfrm>
          <a:prstGeom prst="rect">
            <a:avLst/>
          </a:prstGeom>
        </p:spPr>
      </p:pic>
      <p:sp>
        <p:nvSpPr>
          <p:cNvPr id="13" name="TextBox 12"/>
          <p:cNvSpPr txBox="1"/>
          <p:nvPr/>
        </p:nvSpPr>
        <p:spPr>
          <a:xfrm>
            <a:off x="876199" y="3333541"/>
            <a:ext cx="1356561" cy="830997"/>
          </a:xfrm>
          <a:prstGeom prst="rect">
            <a:avLst/>
          </a:prstGeom>
          <a:noFill/>
        </p:spPr>
        <p:txBody>
          <a:bodyPr wrap="none" rtlCol="0">
            <a:spAutoFit/>
          </a:bodyPr>
          <a:lstStyle/>
          <a:p>
            <a:r>
              <a:rPr lang="en-US" sz="2400" dirty="0" smtClean="0">
                <a:latin typeface="Gill Sans Light"/>
                <a:cs typeface="Gill Sans Light"/>
              </a:rPr>
              <a:t>Microsoft</a:t>
            </a:r>
          </a:p>
          <a:p>
            <a:r>
              <a:rPr lang="en-US" sz="2400" dirty="0" smtClean="0">
                <a:latin typeface="Gill Sans Light"/>
                <a:cs typeface="Gill Sans Light"/>
              </a:rPr>
              <a:t>Windows</a:t>
            </a:r>
            <a:endParaRPr lang="en-US" sz="2400" dirty="0">
              <a:latin typeface="Gill Sans Light"/>
              <a:cs typeface="Gill Sans Light"/>
            </a:endParaRPr>
          </a:p>
        </p:txBody>
      </p:sp>
      <p:sp>
        <p:nvSpPr>
          <p:cNvPr id="8"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27911100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709168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https://</a:t>
            </a:r>
            <a:r>
              <a:rPr lang="en-US" dirty="0" err="1"/>
              <a:t>en.wikipedia.org</a:t>
            </a:r>
            <a:r>
              <a:rPr lang="en-US" dirty="0"/>
              <a:t>/wiki/Windows_1.0</a:t>
            </a:r>
            <a:endParaRPr lang="en-US" dirty="0"/>
          </a:p>
        </p:txBody>
      </p:sp>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19</a:t>
            </a:fld>
            <a:endParaRPr lang="en-AU" dirty="0"/>
          </a:p>
        </p:txBody>
      </p:sp>
      <p:pic>
        <p:nvPicPr>
          <p:cNvPr id="8" name="Picture 7"/>
          <p:cNvPicPr>
            <a:picLocks noChangeAspect="1"/>
          </p:cNvPicPr>
          <p:nvPr/>
        </p:nvPicPr>
        <p:blipFill>
          <a:blip r:embed="rId2"/>
          <a:stretch>
            <a:fillRect/>
          </a:stretch>
        </p:blipFill>
        <p:spPr>
          <a:xfrm>
            <a:off x="243840" y="142558"/>
            <a:ext cx="9144000" cy="5080000"/>
          </a:xfrm>
          <a:prstGeom prst="rect">
            <a:avLst/>
          </a:prstGeom>
        </p:spPr>
      </p:pic>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
        <p:nvSpPr>
          <p:cNvPr id="3" name="TextBox 2"/>
          <p:cNvSpPr txBox="1"/>
          <p:nvPr/>
        </p:nvSpPr>
        <p:spPr>
          <a:xfrm>
            <a:off x="0" y="6721792"/>
            <a:ext cx="2792351" cy="276999"/>
          </a:xfrm>
          <a:prstGeom prst="rect">
            <a:avLst/>
          </a:prstGeom>
          <a:noFill/>
        </p:spPr>
        <p:txBody>
          <a:bodyPr wrap="none" rtlCol="0">
            <a:spAutoFit/>
          </a:bodyPr>
          <a:lstStyle/>
          <a:p>
            <a:r>
              <a:rPr lang="en-US" sz="1200" dirty="0">
                <a:solidFill>
                  <a:schemeClr val="bg1">
                    <a:lumMod val="75000"/>
                  </a:schemeClr>
                </a:solidFill>
                <a:latin typeface="Gill Sans Light"/>
                <a:cs typeface="Gill Sans Light"/>
              </a:rPr>
              <a:t>Image Source: Computer History </a:t>
            </a:r>
            <a:r>
              <a:rPr lang="en-US" sz="1200" dirty="0" smtClean="0">
                <a:solidFill>
                  <a:schemeClr val="bg1">
                    <a:lumMod val="75000"/>
                  </a:schemeClr>
                </a:solidFill>
                <a:latin typeface="Gill Sans Light"/>
                <a:cs typeface="Gill Sans Light"/>
              </a:rPr>
              <a:t>Museum</a:t>
            </a:r>
            <a:endParaRPr lang="en-US" sz="1200" dirty="0">
              <a:solidFill>
                <a:schemeClr val="bg1">
                  <a:lumMod val="75000"/>
                </a:schemeClr>
              </a:solidFill>
              <a:latin typeface="Gill Sans Light"/>
              <a:cs typeface="Gill Sans Light"/>
            </a:endParaRPr>
          </a:p>
        </p:txBody>
      </p:sp>
    </p:spTree>
    <p:extLst>
      <p:ext uri="{BB962C8B-B14F-4D97-AF65-F5344CB8AC3E}">
        <p14:creationId xmlns:p14="http://schemas.microsoft.com/office/powerpoint/2010/main" val="41858240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Bioinformatics</a:t>
            </a:r>
          </a:p>
          <a:p>
            <a:r>
              <a:rPr lang="en-US" dirty="0" smtClean="0"/>
              <a:t>Big data</a:t>
            </a:r>
          </a:p>
          <a:p>
            <a:r>
              <a:rPr lang="en-US" dirty="0" smtClean="0"/>
              <a:t>Command line interface</a:t>
            </a:r>
          </a:p>
          <a:p>
            <a:r>
              <a:rPr lang="en-US" dirty="0" smtClean="0"/>
              <a:t>Linux</a:t>
            </a:r>
          </a:p>
          <a:p>
            <a:r>
              <a:rPr lang="en-US" dirty="0" smtClean="0"/>
              <a:t>Virtual machines</a:t>
            </a:r>
          </a:p>
          <a:p>
            <a:endParaRPr lang="en-US" dirty="0" smtClean="0"/>
          </a:p>
          <a:p>
            <a:endParaRPr lang="en-US" dirty="0" smtClean="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2</a:t>
            </a:fld>
            <a:endParaRPr lang="en-AU" dirty="0"/>
          </a:p>
        </p:txBody>
      </p:sp>
      <p:sp>
        <p:nvSpPr>
          <p:cNvPr id="5"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168886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4E0ED1-0502-5948-B036-1C1E4DF6DFEA}" type="slidenum">
              <a:rPr lang="en-AU" smtClean="0"/>
              <a:t>20</a:t>
            </a:fld>
            <a:endParaRPr lang="en-AU" dirty="0"/>
          </a:p>
        </p:txBody>
      </p:sp>
      <p:pic>
        <p:nvPicPr>
          <p:cNvPr id="5" name="Picture 4"/>
          <p:cNvPicPr>
            <a:picLocks noChangeAspect="1"/>
          </p:cNvPicPr>
          <p:nvPr/>
        </p:nvPicPr>
        <p:blipFill>
          <a:blip r:embed="rId2"/>
          <a:stretch>
            <a:fillRect/>
          </a:stretch>
        </p:blipFill>
        <p:spPr>
          <a:xfrm>
            <a:off x="81280" y="607060"/>
            <a:ext cx="8977957" cy="4909820"/>
          </a:xfrm>
          <a:prstGeom prst="rect">
            <a:avLst/>
          </a:prstGeom>
        </p:spPr>
      </p:pic>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
        <p:nvSpPr>
          <p:cNvPr id="7" name="TextBox 6"/>
          <p:cNvSpPr txBox="1"/>
          <p:nvPr/>
        </p:nvSpPr>
        <p:spPr>
          <a:xfrm>
            <a:off x="81280" y="5540236"/>
            <a:ext cx="2727805" cy="276999"/>
          </a:xfrm>
          <a:prstGeom prst="rect">
            <a:avLst/>
          </a:prstGeom>
          <a:noFill/>
        </p:spPr>
        <p:txBody>
          <a:bodyPr wrap="none" rtlCol="0">
            <a:spAutoFit/>
          </a:bodyPr>
          <a:lstStyle/>
          <a:p>
            <a:r>
              <a:rPr lang="en-US" sz="1200" dirty="0">
                <a:latin typeface="Gill Sans Light"/>
                <a:cs typeface="Gill Sans Light"/>
              </a:rPr>
              <a:t>https://</a:t>
            </a:r>
            <a:r>
              <a:rPr lang="en-US" sz="1200" dirty="0" err="1">
                <a:latin typeface="Gill Sans Light"/>
                <a:cs typeface="Gill Sans Light"/>
              </a:rPr>
              <a:t>en.wikipedia.org</a:t>
            </a:r>
            <a:r>
              <a:rPr lang="en-US" sz="1200" dirty="0">
                <a:latin typeface="Gill Sans Light"/>
                <a:cs typeface="Gill Sans Light"/>
              </a:rPr>
              <a:t>/wiki/Windows_1.0</a:t>
            </a:r>
          </a:p>
        </p:txBody>
      </p:sp>
    </p:spTree>
    <p:extLst>
      <p:ext uri="{BB962C8B-B14F-4D97-AF65-F5344CB8AC3E}">
        <p14:creationId xmlns:p14="http://schemas.microsoft.com/office/powerpoint/2010/main" val="5714574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4E0ED1-0502-5948-B036-1C1E4DF6DFEA}" type="slidenum">
              <a:rPr lang="en-AU" smtClean="0"/>
              <a:t>21</a:t>
            </a:fld>
            <a:endParaRPr lang="en-AU" dirty="0"/>
          </a:p>
        </p:txBody>
      </p:sp>
      <p:pic>
        <p:nvPicPr>
          <p:cNvPr id="6" name="Picture 5"/>
          <p:cNvPicPr>
            <a:picLocks noChangeAspect="1"/>
          </p:cNvPicPr>
          <p:nvPr/>
        </p:nvPicPr>
        <p:blipFill>
          <a:blip r:embed="rId2"/>
          <a:stretch>
            <a:fillRect/>
          </a:stretch>
        </p:blipFill>
        <p:spPr>
          <a:xfrm>
            <a:off x="508000" y="381000"/>
            <a:ext cx="8128000" cy="6096000"/>
          </a:xfrm>
          <a:prstGeom prst="rect">
            <a:avLst/>
          </a:prstGeom>
        </p:spPr>
      </p:pic>
      <p:sp>
        <p:nvSpPr>
          <p:cNvPr id="7" name="TextBox 6"/>
          <p:cNvSpPr txBox="1"/>
          <p:nvPr/>
        </p:nvSpPr>
        <p:spPr>
          <a:xfrm>
            <a:off x="4775200" y="5344160"/>
            <a:ext cx="975360" cy="523220"/>
          </a:xfrm>
          <a:prstGeom prst="rect">
            <a:avLst/>
          </a:prstGeom>
          <a:noFill/>
        </p:spPr>
        <p:txBody>
          <a:bodyPr wrap="square" rtlCol="0">
            <a:spAutoFit/>
          </a:bodyPr>
          <a:lstStyle/>
          <a:p>
            <a:r>
              <a:rPr lang="en-US" sz="2800" dirty="0" smtClean="0"/>
              <a:t>1990</a:t>
            </a:r>
            <a:endParaRPr lang="en-US" sz="2800" dirty="0"/>
          </a:p>
        </p:txBody>
      </p:sp>
      <p:sp>
        <p:nvSpPr>
          <p:cNvPr id="5"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
        <p:nvSpPr>
          <p:cNvPr id="2" name="TextBox 1"/>
          <p:cNvSpPr txBox="1"/>
          <p:nvPr/>
        </p:nvSpPr>
        <p:spPr>
          <a:xfrm>
            <a:off x="508000" y="6444476"/>
            <a:ext cx="2727805" cy="276999"/>
          </a:xfrm>
          <a:prstGeom prst="rect">
            <a:avLst/>
          </a:prstGeom>
          <a:noFill/>
        </p:spPr>
        <p:txBody>
          <a:bodyPr wrap="none" rtlCol="0">
            <a:spAutoFit/>
          </a:bodyPr>
          <a:lstStyle/>
          <a:p>
            <a:r>
              <a:rPr lang="en-US" sz="1200" dirty="0">
                <a:latin typeface="Gill Sans Light"/>
                <a:cs typeface="Gill Sans Light"/>
              </a:rPr>
              <a:t>https://</a:t>
            </a:r>
            <a:r>
              <a:rPr lang="en-US" sz="1200" dirty="0" err="1">
                <a:latin typeface="Gill Sans Light"/>
                <a:cs typeface="Gill Sans Light"/>
              </a:rPr>
              <a:t>en.wikipedia.org</a:t>
            </a:r>
            <a:r>
              <a:rPr lang="en-US" sz="1200" dirty="0">
                <a:latin typeface="Gill Sans Light"/>
                <a:cs typeface="Gill Sans Light"/>
              </a:rPr>
              <a:t>/wiki/Windows_3.0</a:t>
            </a:r>
          </a:p>
        </p:txBody>
      </p:sp>
    </p:spTree>
    <p:extLst>
      <p:ext uri="{BB962C8B-B14F-4D97-AF65-F5344CB8AC3E}">
        <p14:creationId xmlns:p14="http://schemas.microsoft.com/office/powerpoint/2010/main" val="779913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A0C06B-9A85-1E4D-8424-B6AC8E78A91B}" type="slidenum">
              <a:rPr lang="en-US" smtClean="0"/>
              <a:pPr/>
              <a:t>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Date Placeholder 5"/>
          <p:cNvSpPr>
            <a:spLocks noGrp="1"/>
          </p:cNvSpPr>
          <p:nvPr>
            <p:ph type="dt" sz="half" idx="4294967295"/>
          </p:nvPr>
        </p:nvSpPr>
        <p:spPr>
          <a:xfrm>
            <a:off x="457201" y="6356351"/>
            <a:ext cx="2133600" cy="365125"/>
          </a:xfrm>
          <a:prstGeom prst="rect">
            <a:avLst/>
          </a:prstGeom>
        </p:spPr>
        <p:txBody>
          <a:bodyPr lIns="80165" tIns="40083" rIns="80165" bIns="40083"/>
          <a:lstStyle/>
          <a:p>
            <a:r>
              <a:rPr lang="en-US" smtClean="0"/>
              <a:t>22 Sep 2014</a:t>
            </a:r>
            <a:endParaRPr lang="en-US" dirty="0"/>
          </a:p>
        </p:txBody>
      </p:sp>
      <p:pic>
        <p:nvPicPr>
          <p:cNvPr id="7" name="Picture 6"/>
          <p:cNvPicPr>
            <a:picLocks noChangeAspect="1"/>
          </p:cNvPicPr>
          <p:nvPr/>
        </p:nvPicPr>
        <p:blipFill>
          <a:blip r:embed="rId2"/>
          <a:stretch>
            <a:fillRect/>
          </a:stretch>
        </p:blipFill>
        <p:spPr>
          <a:xfrm>
            <a:off x="215152" y="1100928"/>
            <a:ext cx="8261872" cy="5643352"/>
          </a:xfrm>
          <a:prstGeom prst="rect">
            <a:avLst/>
          </a:prstGeom>
        </p:spPr>
      </p:pic>
      <p:sp>
        <p:nvSpPr>
          <p:cNvPr id="8" name="Rectangle 7"/>
          <p:cNvSpPr/>
          <p:nvPr/>
        </p:nvSpPr>
        <p:spPr>
          <a:xfrm>
            <a:off x="1916970" y="6126150"/>
            <a:ext cx="540225" cy="50217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80165" tIns="40083" rIns="80165" bIns="40083" spcCol="0" rtlCol="0" anchor="ctr"/>
          <a:lstStyle/>
          <a:p>
            <a:pPr algn="ctr"/>
            <a:endParaRPr lang="en-US"/>
          </a:p>
        </p:txBody>
      </p:sp>
      <p:sp>
        <p:nvSpPr>
          <p:cNvPr id="9" name="Rectangle 8"/>
          <p:cNvSpPr/>
          <p:nvPr/>
        </p:nvSpPr>
        <p:spPr>
          <a:xfrm>
            <a:off x="1318122" y="4220772"/>
            <a:ext cx="524899" cy="241358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80165" tIns="40083" rIns="80165" bIns="40083" spcCol="0" rtlCol="0" anchor="ctr"/>
          <a:lstStyle/>
          <a:p>
            <a:pPr algn="ctr"/>
            <a:endParaRPr lang="en-US"/>
          </a:p>
        </p:txBody>
      </p:sp>
      <p:sp>
        <p:nvSpPr>
          <p:cNvPr id="10" name="TextBox 9"/>
          <p:cNvSpPr txBox="1"/>
          <p:nvPr/>
        </p:nvSpPr>
        <p:spPr>
          <a:xfrm>
            <a:off x="858524" y="1749292"/>
            <a:ext cx="1524474" cy="1742942"/>
          </a:xfrm>
          <a:prstGeom prst="rect">
            <a:avLst/>
          </a:prstGeom>
          <a:noFill/>
          <a:ln>
            <a:solidFill>
              <a:schemeClr val="tx1"/>
            </a:solidFill>
          </a:ln>
        </p:spPr>
        <p:txBody>
          <a:bodyPr wrap="square" lIns="80165" tIns="40083" rIns="80165" bIns="40083" rtlCol="0">
            <a:spAutoFit/>
          </a:bodyPr>
          <a:lstStyle/>
          <a:p>
            <a:pPr algn="ctr"/>
            <a:r>
              <a:rPr lang="en-US" dirty="0" smtClean="0">
                <a:latin typeface="Gill Sans Light"/>
                <a:cs typeface="Gill Sans Light"/>
              </a:rPr>
              <a:t>Finnish </a:t>
            </a:r>
            <a:r>
              <a:rPr lang="en-US" dirty="0">
                <a:latin typeface="Gill Sans Light"/>
                <a:cs typeface="Gill Sans Light"/>
              </a:rPr>
              <a:t>student Linus Torvalds </a:t>
            </a:r>
            <a:r>
              <a:rPr lang="en-US" dirty="0" smtClean="0">
                <a:latin typeface="Gill Sans Light"/>
                <a:cs typeface="Gill Sans Light"/>
              </a:rPr>
              <a:t>created </a:t>
            </a:r>
            <a:r>
              <a:rPr lang="en-US" dirty="0">
                <a:latin typeface="Gill Sans Light"/>
                <a:cs typeface="Gill Sans Light"/>
              </a:rPr>
              <a:t>a new free operating system </a:t>
            </a:r>
            <a:r>
              <a:rPr lang="en-US" dirty="0" smtClean="0">
                <a:latin typeface="Gill Sans Light"/>
                <a:cs typeface="Gill Sans Light"/>
              </a:rPr>
              <a:t>kernel in 1991</a:t>
            </a:r>
            <a:endParaRPr lang="en-US" dirty="0">
              <a:latin typeface="Gill Sans Light"/>
              <a:cs typeface="Gill Sans Light"/>
            </a:endParaRPr>
          </a:p>
        </p:txBody>
      </p:sp>
      <p:sp>
        <p:nvSpPr>
          <p:cNvPr id="11" name="Down Arrow 10"/>
          <p:cNvSpPr/>
          <p:nvPr/>
        </p:nvSpPr>
        <p:spPr>
          <a:xfrm>
            <a:off x="1439150" y="3492234"/>
            <a:ext cx="278728" cy="728538"/>
          </a:xfrm>
          <a:prstGeom prst="downArrow">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80165" tIns="40083" rIns="80165" bIns="40083" spcCol="0" rtlCol="0" anchor="ctr"/>
          <a:lstStyle/>
          <a:p>
            <a:pPr algn="ctr"/>
            <a:endParaRPr lang="en-US"/>
          </a:p>
        </p:txBody>
      </p:sp>
      <p:sp>
        <p:nvSpPr>
          <p:cNvPr id="12" name="Title 11"/>
          <p:cNvSpPr>
            <a:spLocks noGrp="1"/>
          </p:cNvSpPr>
          <p:nvPr>
            <p:ph type="title"/>
          </p:nvPr>
        </p:nvSpPr>
        <p:spPr/>
        <p:txBody>
          <a:bodyPr/>
          <a:lstStyle/>
          <a:p>
            <a:r>
              <a:rPr lang="en-US" dirty="0" smtClean="0"/>
              <a:t>Evolution of computer operating systems</a:t>
            </a:r>
            <a:endParaRPr lang="en-US" dirty="0"/>
          </a:p>
        </p:txBody>
      </p:sp>
      <p:sp>
        <p:nvSpPr>
          <p:cNvPr id="13" name="Slide Number Placeholder 3"/>
          <p:cNvSpPr txBox="1">
            <a:spLocks/>
          </p:cNvSpPr>
          <p:nvPr/>
        </p:nvSpPr>
        <p:spPr>
          <a:xfrm>
            <a:off x="6217920" y="656171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
        <p:nvSpPr>
          <p:cNvPr id="2" name="TextBox 1"/>
          <p:cNvSpPr txBox="1"/>
          <p:nvPr/>
        </p:nvSpPr>
        <p:spPr>
          <a:xfrm>
            <a:off x="2271238" y="6583292"/>
            <a:ext cx="4059224" cy="276999"/>
          </a:xfrm>
          <a:prstGeom prst="rect">
            <a:avLst/>
          </a:prstGeom>
          <a:noFill/>
        </p:spPr>
        <p:txBody>
          <a:bodyPr wrap="none" rtlCol="0">
            <a:spAutoFit/>
          </a:bodyPr>
          <a:lstStyle/>
          <a:p>
            <a:r>
              <a:rPr lang="en-US" sz="1200" dirty="0">
                <a:latin typeface="Gill Sans Light"/>
                <a:cs typeface="Gill Sans Light"/>
              </a:rPr>
              <a:t>https://</a:t>
            </a:r>
            <a:r>
              <a:rPr lang="en-US" sz="1200" dirty="0" err="1">
                <a:latin typeface="Gill Sans Light"/>
                <a:cs typeface="Gill Sans Light"/>
              </a:rPr>
              <a:t>commons.wikimedia.org</a:t>
            </a:r>
            <a:r>
              <a:rPr lang="en-US" sz="1200" dirty="0">
                <a:latin typeface="Gill Sans Light"/>
                <a:cs typeface="Gill Sans Light"/>
              </a:rPr>
              <a:t>/wiki/</a:t>
            </a:r>
            <a:r>
              <a:rPr lang="en-US" sz="1200" dirty="0" err="1">
                <a:latin typeface="Gill Sans Light"/>
                <a:cs typeface="Gill Sans Light"/>
              </a:rPr>
              <a:t>File:Unix_history-simple.png</a:t>
            </a:r>
            <a:endParaRPr lang="en-US" sz="1200" dirty="0">
              <a:latin typeface="Gill Sans Light"/>
              <a:cs typeface="Gill Sans Light"/>
            </a:endParaRPr>
          </a:p>
        </p:txBody>
      </p:sp>
    </p:spTree>
    <p:extLst>
      <p:ext uri="{BB962C8B-B14F-4D97-AF65-F5344CB8AC3E}">
        <p14:creationId xmlns:p14="http://schemas.microsoft.com/office/powerpoint/2010/main" val="27874865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Yes! Android as well</a:t>
            </a:r>
            <a:endParaRPr lang="en-US" dirty="0"/>
          </a:p>
        </p:txBody>
      </p:sp>
      <p:sp>
        <p:nvSpPr>
          <p:cNvPr id="3" name="Content Placeholder 2"/>
          <p:cNvSpPr>
            <a:spLocks noGrp="1"/>
          </p:cNvSpPr>
          <p:nvPr>
            <p:ph idx="1"/>
          </p:nvPr>
        </p:nvSpPr>
        <p:spPr>
          <a:xfrm>
            <a:off x="457200" y="1600201"/>
            <a:ext cx="8229600" cy="1397000"/>
          </a:xfrm>
        </p:spPr>
        <p:txBody>
          <a:bodyPr>
            <a:noAutofit/>
          </a:bodyPr>
          <a:lstStyle/>
          <a:p>
            <a:r>
              <a:rPr lang="en-US" sz="2400" dirty="0" smtClean="0"/>
              <a:t>2005: </a:t>
            </a:r>
            <a:r>
              <a:rPr lang="en-US" sz="2400" dirty="0"/>
              <a:t>Google acquired Android Inc. for at least $50 million</a:t>
            </a:r>
          </a:p>
          <a:p>
            <a:r>
              <a:rPr lang="en-US" sz="2400" dirty="0" smtClean="0"/>
              <a:t>2013</a:t>
            </a:r>
            <a:r>
              <a:rPr lang="en-US" sz="2400" dirty="0"/>
              <a:t>: Google's </a:t>
            </a:r>
            <a:r>
              <a:rPr lang="en-US" sz="2400" b="1" dirty="0">
                <a:solidFill>
                  <a:srgbClr val="FF0000"/>
                </a:solidFill>
              </a:rPr>
              <a:t>Linux-based </a:t>
            </a:r>
            <a:r>
              <a:rPr lang="en-US" sz="2400" b="1" dirty="0"/>
              <a:t>Android</a:t>
            </a:r>
            <a:r>
              <a:rPr lang="en-US" sz="2400" b="1" dirty="0">
                <a:solidFill>
                  <a:srgbClr val="FF0000"/>
                </a:solidFill>
              </a:rPr>
              <a:t> </a:t>
            </a:r>
            <a:r>
              <a:rPr lang="en-US" sz="2400" dirty="0"/>
              <a:t>claims </a:t>
            </a:r>
            <a:r>
              <a:rPr lang="en-US" sz="2400" b="1" dirty="0"/>
              <a:t>75%</a:t>
            </a:r>
            <a:r>
              <a:rPr lang="en-US" sz="2400" dirty="0"/>
              <a:t> of the smartphone market share, in terms of the </a:t>
            </a:r>
            <a:r>
              <a:rPr lang="en-US" sz="2400" dirty="0" smtClean="0"/>
              <a:t>#phones </a:t>
            </a:r>
            <a:r>
              <a:rPr lang="en-US" sz="2400" dirty="0"/>
              <a:t>shipped</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C3A0C06B-9A85-1E4D-8424-B6AC8E78A91B}" type="slidenum">
              <a:rPr lang="en-US" smtClean="0"/>
              <a:pPr/>
              <a:t>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7" name="Picture 6"/>
          <p:cNvPicPr>
            <a:picLocks noChangeAspect="1"/>
          </p:cNvPicPr>
          <p:nvPr/>
        </p:nvPicPr>
        <p:blipFill>
          <a:blip r:embed="rId2"/>
          <a:stretch>
            <a:fillRect/>
          </a:stretch>
        </p:blipFill>
        <p:spPr>
          <a:xfrm>
            <a:off x="6019801" y="3621357"/>
            <a:ext cx="2986137" cy="2119913"/>
          </a:xfrm>
          <a:prstGeom prst="rect">
            <a:avLst/>
          </a:prstGeom>
        </p:spPr>
      </p:pic>
      <p:pic>
        <p:nvPicPr>
          <p:cNvPr id="8" name="Picture 7"/>
          <p:cNvPicPr>
            <a:picLocks noChangeAspect="1"/>
          </p:cNvPicPr>
          <p:nvPr/>
        </p:nvPicPr>
        <p:blipFill>
          <a:blip r:embed="rId3"/>
          <a:stretch>
            <a:fillRect/>
          </a:stretch>
        </p:blipFill>
        <p:spPr>
          <a:xfrm>
            <a:off x="350498" y="3128353"/>
            <a:ext cx="5816718" cy="3401362"/>
          </a:xfrm>
          <a:prstGeom prst="rect">
            <a:avLst/>
          </a:prstGeom>
        </p:spPr>
      </p:pic>
      <p:sp>
        <p:nvSpPr>
          <p:cNvPr id="9"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1778536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Linux-based computers</a:t>
            </a:r>
            <a:endParaRPr lang="en-US" dirty="0"/>
          </a:p>
        </p:txBody>
      </p:sp>
      <p:sp>
        <p:nvSpPr>
          <p:cNvPr id="3" name="Content Placeholder 2"/>
          <p:cNvSpPr>
            <a:spLocks noGrp="1"/>
          </p:cNvSpPr>
          <p:nvPr>
            <p:ph idx="1"/>
          </p:nvPr>
        </p:nvSpPr>
        <p:spPr/>
        <p:txBody>
          <a:bodyPr>
            <a:normAutofit lnSpcReduction="10000"/>
          </a:bodyPr>
          <a:lstStyle/>
          <a:p>
            <a:r>
              <a:rPr lang="en-US" b="1" dirty="0" smtClean="0"/>
              <a:t>Free</a:t>
            </a:r>
          </a:p>
          <a:p>
            <a:r>
              <a:rPr lang="en-US" b="1" dirty="0" smtClean="0"/>
              <a:t>Open-source</a:t>
            </a:r>
          </a:p>
          <a:p>
            <a:r>
              <a:rPr lang="en-US" dirty="0" smtClean="0"/>
              <a:t>Customizable</a:t>
            </a:r>
          </a:p>
          <a:p>
            <a:r>
              <a:rPr lang="en-US" dirty="0"/>
              <a:t>Alternatives/</a:t>
            </a:r>
            <a:r>
              <a:rPr lang="en-US" dirty="0" smtClean="0"/>
              <a:t>Choice</a:t>
            </a:r>
          </a:p>
          <a:p>
            <a:r>
              <a:rPr lang="en-US" dirty="0" smtClean="0"/>
              <a:t>Security</a:t>
            </a:r>
          </a:p>
          <a:p>
            <a:r>
              <a:rPr lang="en-US" dirty="0" smtClean="0"/>
              <a:t>Huge community</a:t>
            </a:r>
          </a:p>
          <a:p>
            <a:r>
              <a:rPr lang="en-US" dirty="0" smtClean="0"/>
              <a:t>Being able to contribute</a:t>
            </a:r>
          </a:p>
          <a:p>
            <a:r>
              <a:rPr lang="en-US" dirty="0" smtClean="0"/>
              <a:t>Low on resource / also good for old hardware</a:t>
            </a:r>
          </a:p>
          <a:p>
            <a:r>
              <a:rPr lang="en-US" dirty="0" smtClean="0"/>
              <a:t>…</a:t>
            </a:r>
          </a:p>
        </p:txBody>
      </p:sp>
      <p:sp>
        <p:nvSpPr>
          <p:cNvPr id="4" name="Slide Number Placeholder 3"/>
          <p:cNvSpPr>
            <a:spLocks noGrp="1"/>
          </p:cNvSpPr>
          <p:nvPr>
            <p:ph type="sldNum" sz="quarter" idx="12"/>
          </p:nvPr>
        </p:nvSpPr>
        <p:spPr/>
        <p:txBody>
          <a:bodyPr/>
          <a:lstStyle/>
          <a:p>
            <a:fld id="{514E0ED1-0502-5948-B036-1C1E4DF6DFEA}" type="slidenum">
              <a:rPr lang="en-AU" smtClean="0"/>
              <a:t>24</a:t>
            </a:fld>
            <a:endParaRPr lang="en-AU" dirty="0"/>
          </a:p>
        </p:txBody>
      </p:sp>
      <p:pic>
        <p:nvPicPr>
          <p:cNvPr id="6" name="Picture 5"/>
          <p:cNvPicPr>
            <a:picLocks noChangeAspect="1"/>
          </p:cNvPicPr>
          <p:nvPr/>
        </p:nvPicPr>
        <p:blipFill>
          <a:blip r:embed="rId2"/>
          <a:stretch>
            <a:fillRect/>
          </a:stretch>
        </p:blipFill>
        <p:spPr>
          <a:xfrm>
            <a:off x="7954996" y="237514"/>
            <a:ext cx="995964" cy="1180124"/>
          </a:xfrm>
          <a:prstGeom prst="rect">
            <a:avLst/>
          </a:prstGeom>
        </p:spPr>
      </p:pic>
      <p:sp>
        <p:nvSpPr>
          <p:cNvPr id="7"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556560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Linux-based computers</a:t>
            </a:r>
            <a:endParaRPr lang="en-US" dirty="0"/>
          </a:p>
        </p:txBody>
      </p:sp>
      <p:sp>
        <p:nvSpPr>
          <p:cNvPr id="3" name="Content Placeholder 2"/>
          <p:cNvSpPr>
            <a:spLocks noGrp="1"/>
          </p:cNvSpPr>
          <p:nvPr>
            <p:ph idx="1"/>
          </p:nvPr>
        </p:nvSpPr>
        <p:spPr/>
        <p:txBody>
          <a:bodyPr>
            <a:normAutofit lnSpcReduction="10000"/>
          </a:bodyPr>
          <a:lstStyle/>
          <a:p>
            <a:r>
              <a:rPr lang="en-US" dirty="0" smtClean="0"/>
              <a:t>Won’t run any Windows programs </a:t>
            </a:r>
            <a:br>
              <a:rPr lang="en-US" dirty="0" smtClean="0"/>
            </a:br>
            <a:r>
              <a:rPr lang="en-US" dirty="0" smtClean="0"/>
              <a:t>natively e.g. Word, Excel, </a:t>
            </a:r>
            <a:r>
              <a:rPr lang="en-US" dirty="0" err="1" smtClean="0"/>
              <a:t>Powerpoint</a:t>
            </a:r>
            <a:r>
              <a:rPr lang="en-US" dirty="0" smtClean="0"/>
              <a:t>, Photoshop etc.</a:t>
            </a:r>
          </a:p>
          <a:p>
            <a:r>
              <a:rPr lang="en-US" dirty="0" smtClean="0"/>
              <a:t>For some peripheral hardware there are no Linux drivers available</a:t>
            </a:r>
          </a:p>
          <a:p>
            <a:r>
              <a:rPr lang="en-US" dirty="0" smtClean="0"/>
              <a:t>Requires some getting used to for first time users</a:t>
            </a:r>
          </a:p>
          <a:p>
            <a:r>
              <a:rPr lang="en-US" dirty="0" smtClean="0"/>
              <a:t>There is no “standard Linux” edition</a:t>
            </a:r>
          </a:p>
          <a:p>
            <a:r>
              <a:rPr lang="en-US" dirty="0" smtClean="0"/>
              <a:t>Support is sometimes harder to come by and some technical background is sometimes required to understand solutions</a:t>
            </a:r>
          </a:p>
          <a:p>
            <a:r>
              <a:rPr lang="en-US" dirty="0" smtClean="0"/>
              <a:t>Gaming is not YET as easily done on a Linux computer</a:t>
            </a:r>
          </a:p>
        </p:txBody>
      </p:sp>
      <p:sp>
        <p:nvSpPr>
          <p:cNvPr id="4" name="Slide Number Placeholder 3"/>
          <p:cNvSpPr>
            <a:spLocks noGrp="1"/>
          </p:cNvSpPr>
          <p:nvPr>
            <p:ph type="sldNum" sz="quarter" idx="12"/>
          </p:nvPr>
        </p:nvSpPr>
        <p:spPr/>
        <p:txBody>
          <a:bodyPr/>
          <a:lstStyle/>
          <a:p>
            <a:fld id="{514E0ED1-0502-5948-B036-1C1E4DF6DFEA}" type="slidenum">
              <a:rPr lang="en-AU" smtClean="0"/>
              <a:t>25</a:t>
            </a:fld>
            <a:endParaRPr lang="en-AU" dirty="0"/>
          </a:p>
        </p:txBody>
      </p:sp>
      <p:pic>
        <p:nvPicPr>
          <p:cNvPr id="6" name="Picture 5"/>
          <p:cNvPicPr>
            <a:picLocks noChangeAspect="1"/>
          </p:cNvPicPr>
          <p:nvPr/>
        </p:nvPicPr>
        <p:blipFill>
          <a:blip r:embed="rId2"/>
          <a:stretch>
            <a:fillRect/>
          </a:stretch>
        </p:blipFill>
        <p:spPr>
          <a:xfrm>
            <a:off x="7996774" y="274638"/>
            <a:ext cx="914195" cy="1422082"/>
          </a:xfrm>
          <a:prstGeom prst="rect">
            <a:avLst/>
          </a:prstGeom>
        </p:spPr>
      </p:pic>
      <p:sp>
        <p:nvSpPr>
          <p:cNvPr id="7"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29223582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popular Linux distributions </a:t>
            </a:r>
            <a:endParaRPr lang="en-US" dirty="0"/>
          </a:p>
        </p:txBody>
      </p:sp>
      <p:sp>
        <p:nvSpPr>
          <p:cNvPr id="3" name="Content Placeholder 2"/>
          <p:cNvSpPr>
            <a:spLocks noGrp="1"/>
          </p:cNvSpPr>
          <p:nvPr>
            <p:ph idx="1"/>
          </p:nvPr>
        </p:nvSpPr>
        <p:spPr>
          <a:xfrm>
            <a:off x="457200" y="1600200"/>
            <a:ext cx="3545692" cy="4525963"/>
          </a:xfrm>
        </p:spPr>
        <p:txBody>
          <a:bodyPr>
            <a:normAutofit lnSpcReduction="10000"/>
          </a:bodyPr>
          <a:lstStyle/>
          <a:p>
            <a:pPr marL="0" indent="0">
              <a:buNone/>
            </a:pPr>
            <a:r>
              <a:rPr lang="en-US" dirty="0" smtClean="0"/>
              <a:t>Ubuntu</a:t>
            </a:r>
          </a:p>
          <a:p>
            <a:endParaRPr lang="en-US" dirty="0"/>
          </a:p>
          <a:p>
            <a:pPr marL="0" indent="0">
              <a:buNone/>
            </a:pPr>
            <a:r>
              <a:rPr lang="en-US" dirty="0" smtClean="0"/>
              <a:t>Mint</a:t>
            </a:r>
          </a:p>
          <a:p>
            <a:pPr marL="0" indent="0">
              <a:buNone/>
            </a:pPr>
            <a:endParaRPr lang="en-US" dirty="0" smtClean="0"/>
          </a:p>
          <a:p>
            <a:pPr marL="0" indent="0">
              <a:buNone/>
            </a:pPr>
            <a:r>
              <a:rPr lang="en-US" dirty="0" err="1" smtClean="0"/>
              <a:t>Debian</a:t>
            </a:r>
            <a:endParaRPr lang="en-US" dirty="0"/>
          </a:p>
          <a:p>
            <a:endParaRPr lang="en-US" dirty="0" smtClean="0"/>
          </a:p>
          <a:p>
            <a:pPr marL="0" indent="0">
              <a:buNone/>
            </a:pPr>
            <a:r>
              <a:rPr lang="en-US" dirty="0" smtClean="0"/>
              <a:t>Fedora</a:t>
            </a:r>
          </a:p>
          <a:p>
            <a:endParaRPr lang="en-US" dirty="0"/>
          </a:p>
          <a:p>
            <a:pPr marL="0" indent="0">
              <a:buNone/>
            </a:pPr>
            <a:r>
              <a:rPr lang="en-US" dirty="0" err="1" smtClean="0"/>
              <a:t>Mageia</a:t>
            </a:r>
            <a:r>
              <a:rPr lang="en-US" dirty="0" smtClean="0"/>
              <a:t>  </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26</a:t>
            </a:fld>
            <a:endParaRPr lang="en-AU" dirty="0"/>
          </a:p>
        </p:txBody>
      </p:sp>
      <p:pic>
        <p:nvPicPr>
          <p:cNvPr id="5" name="Picture 4"/>
          <p:cNvPicPr>
            <a:picLocks noChangeAspect="1"/>
          </p:cNvPicPr>
          <p:nvPr/>
        </p:nvPicPr>
        <p:blipFill>
          <a:blip r:embed="rId2"/>
          <a:stretch>
            <a:fillRect/>
          </a:stretch>
        </p:blipFill>
        <p:spPr>
          <a:xfrm>
            <a:off x="1767843" y="1600200"/>
            <a:ext cx="492271" cy="497741"/>
          </a:xfrm>
          <a:prstGeom prst="rect">
            <a:avLst/>
          </a:prstGeom>
        </p:spPr>
      </p:pic>
      <p:pic>
        <p:nvPicPr>
          <p:cNvPr id="6" name="Picture 5"/>
          <p:cNvPicPr>
            <a:picLocks noChangeAspect="1"/>
          </p:cNvPicPr>
          <p:nvPr/>
        </p:nvPicPr>
        <p:blipFill>
          <a:blip r:embed="rId3"/>
          <a:stretch>
            <a:fillRect/>
          </a:stretch>
        </p:blipFill>
        <p:spPr>
          <a:xfrm>
            <a:off x="1271401" y="2460474"/>
            <a:ext cx="612608" cy="612608"/>
          </a:xfrm>
          <a:prstGeom prst="rect">
            <a:avLst/>
          </a:prstGeom>
        </p:spPr>
      </p:pic>
      <p:pic>
        <p:nvPicPr>
          <p:cNvPr id="7" name="Picture 6"/>
          <p:cNvPicPr>
            <a:picLocks noChangeAspect="1"/>
          </p:cNvPicPr>
          <p:nvPr/>
        </p:nvPicPr>
        <p:blipFill>
          <a:blip r:embed="rId4"/>
          <a:stretch>
            <a:fillRect/>
          </a:stretch>
        </p:blipFill>
        <p:spPr>
          <a:xfrm>
            <a:off x="1656383" y="3458767"/>
            <a:ext cx="455251" cy="558049"/>
          </a:xfrm>
          <a:prstGeom prst="rect">
            <a:avLst/>
          </a:prstGeom>
        </p:spPr>
      </p:pic>
      <p:pic>
        <p:nvPicPr>
          <p:cNvPr id="8" name="Picture 7"/>
          <p:cNvPicPr>
            <a:picLocks noChangeAspect="1"/>
          </p:cNvPicPr>
          <p:nvPr/>
        </p:nvPicPr>
        <p:blipFill>
          <a:blip r:embed="rId5"/>
          <a:stretch>
            <a:fillRect/>
          </a:stretch>
        </p:blipFill>
        <p:spPr>
          <a:xfrm>
            <a:off x="1596629" y="4435020"/>
            <a:ext cx="574760" cy="574760"/>
          </a:xfrm>
          <a:prstGeom prst="rect">
            <a:avLst/>
          </a:prstGeom>
        </p:spPr>
      </p:pic>
      <p:sp>
        <p:nvSpPr>
          <p:cNvPr id="9" name="TextBox 8"/>
          <p:cNvSpPr txBox="1"/>
          <p:nvPr/>
        </p:nvSpPr>
        <p:spPr>
          <a:xfrm>
            <a:off x="472198" y="6310829"/>
            <a:ext cx="3736920" cy="307777"/>
          </a:xfrm>
          <a:prstGeom prst="rect">
            <a:avLst/>
          </a:prstGeom>
          <a:noFill/>
        </p:spPr>
        <p:txBody>
          <a:bodyPr wrap="none" rtlCol="0">
            <a:spAutoFit/>
          </a:bodyPr>
          <a:lstStyle/>
          <a:p>
            <a:r>
              <a:rPr lang="en-US" sz="1400" dirty="0">
                <a:latin typeface="Gill Sans Light"/>
                <a:cs typeface="Gill Sans Light"/>
              </a:rPr>
              <a:t>http://</a:t>
            </a:r>
            <a:r>
              <a:rPr lang="en-US" sz="1400" dirty="0" err="1">
                <a:latin typeface="Gill Sans Light"/>
                <a:cs typeface="Gill Sans Light"/>
              </a:rPr>
              <a:t>distrowatch.com</a:t>
            </a:r>
            <a:r>
              <a:rPr lang="en-US" sz="1400" dirty="0">
                <a:latin typeface="Gill Sans Light"/>
                <a:cs typeface="Gill Sans Light"/>
              </a:rPr>
              <a:t>/</a:t>
            </a:r>
            <a:r>
              <a:rPr lang="en-US" sz="1400" dirty="0" err="1">
                <a:latin typeface="Gill Sans Light"/>
                <a:cs typeface="Gill Sans Light"/>
              </a:rPr>
              <a:t>dwres.php?resource</a:t>
            </a:r>
            <a:r>
              <a:rPr lang="en-US" sz="1400" dirty="0">
                <a:latin typeface="Gill Sans Light"/>
                <a:cs typeface="Gill Sans Light"/>
              </a:rPr>
              <a:t>=</a:t>
            </a:r>
            <a:r>
              <a:rPr lang="en-US" sz="1400" dirty="0" smtClean="0">
                <a:latin typeface="Gill Sans Light"/>
                <a:cs typeface="Gill Sans Light"/>
              </a:rPr>
              <a:t>major</a:t>
            </a:r>
          </a:p>
        </p:txBody>
      </p:sp>
      <p:pic>
        <p:nvPicPr>
          <p:cNvPr id="10" name="Picture 9"/>
          <p:cNvPicPr>
            <a:picLocks noChangeAspect="1"/>
          </p:cNvPicPr>
          <p:nvPr/>
        </p:nvPicPr>
        <p:blipFill>
          <a:blip r:embed="rId6"/>
          <a:stretch>
            <a:fillRect/>
          </a:stretch>
        </p:blipFill>
        <p:spPr>
          <a:xfrm>
            <a:off x="1596629" y="5191223"/>
            <a:ext cx="737350" cy="737350"/>
          </a:xfrm>
          <a:prstGeom prst="rect">
            <a:avLst/>
          </a:prstGeom>
        </p:spPr>
      </p:pic>
      <p:grpSp>
        <p:nvGrpSpPr>
          <p:cNvPr id="18" name="Group 17"/>
          <p:cNvGrpSpPr/>
          <p:nvPr/>
        </p:nvGrpSpPr>
        <p:grpSpPr>
          <a:xfrm>
            <a:off x="3007508" y="1600200"/>
            <a:ext cx="3545692" cy="1858567"/>
            <a:chOff x="4465077" y="1600200"/>
            <a:chExt cx="3545692" cy="1858567"/>
          </a:xfrm>
        </p:grpSpPr>
        <p:sp>
          <p:nvSpPr>
            <p:cNvPr id="11" name="Content Placeholder 2"/>
            <p:cNvSpPr txBox="1">
              <a:spLocks/>
            </p:cNvSpPr>
            <p:nvPr/>
          </p:nvSpPr>
          <p:spPr>
            <a:xfrm>
              <a:off x="4465077" y="1600200"/>
              <a:ext cx="3545692" cy="18585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rgbClr val="404040"/>
                  </a:solidFill>
                  <a:latin typeface="Gill Sans Light"/>
                  <a:ea typeface="+mn-ea"/>
                  <a:cs typeface="Gill Sans Light"/>
                </a:defRPr>
              </a:lvl1pPr>
              <a:lvl2pPr marL="742950" indent="-285750" algn="l" defTabSz="457200" rtl="0" eaLnBrk="1" latinLnBrk="0" hangingPunct="1">
                <a:spcBef>
                  <a:spcPct val="20000"/>
                </a:spcBef>
                <a:buFont typeface="Wingdings" charset="2"/>
                <a:buChar char="§"/>
                <a:defRPr sz="2400" b="0" i="0" kern="1200">
                  <a:solidFill>
                    <a:srgbClr val="404040"/>
                  </a:solidFill>
                  <a:latin typeface="Gill Sans Light"/>
                  <a:ea typeface="+mn-ea"/>
                  <a:cs typeface="Gill Sans Light"/>
                </a:defRPr>
              </a:lvl2pPr>
              <a:lvl3pPr marL="1143000" indent="-228600" algn="l" defTabSz="457200" rtl="0" eaLnBrk="1" latinLnBrk="0" hangingPunct="1">
                <a:spcBef>
                  <a:spcPct val="20000"/>
                </a:spcBef>
                <a:buFont typeface="Courier New"/>
                <a:buChar char="o"/>
                <a:defRPr sz="2000" b="0" i="0" kern="1200">
                  <a:solidFill>
                    <a:srgbClr val="404040"/>
                  </a:solidFill>
                  <a:latin typeface="Gill Sans Light"/>
                  <a:ea typeface="+mn-ea"/>
                  <a:cs typeface="Gill Sans Light"/>
                </a:defRPr>
              </a:lvl3pPr>
              <a:lvl4pPr marL="1600200" indent="-228600" algn="l" defTabSz="457200" rtl="0" eaLnBrk="1" latinLnBrk="0" hangingPunct="1">
                <a:spcBef>
                  <a:spcPct val="20000"/>
                </a:spcBef>
                <a:buFont typeface="Wingdings" charset="2"/>
                <a:buChar char="§"/>
                <a:defRPr sz="1800" b="0" i="0" kern="1200">
                  <a:solidFill>
                    <a:srgbClr val="404040"/>
                  </a:solidFill>
                  <a:latin typeface="Gill Sans Light"/>
                  <a:ea typeface="+mn-ea"/>
                  <a:cs typeface="Gill Sans Light"/>
                </a:defRPr>
              </a:lvl4pPr>
              <a:lvl5pPr marL="2057400" indent="-228600" algn="l" defTabSz="457200" rtl="0" eaLnBrk="1" latinLnBrk="0" hangingPunct="1">
                <a:spcBef>
                  <a:spcPct val="20000"/>
                </a:spcBef>
                <a:buFont typeface="Wingdings" charset="2"/>
                <a:buChar char="§"/>
                <a:defRPr sz="1800" b="0" i="0" kern="1200">
                  <a:solidFill>
                    <a:srgbClr val="404040"/>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err="1" smtClean="0"/>
                <a:t>openSUSE</a:t>
              </a:r>
              <a:endParaRPr lang="en-US" dirty="0" smtClean="0"/>
            </a:p>
            <a:p>
              <a:pPr marL="0" indent="0">
                <a:buNone/>
              </a:pPr>
              <a:endParaRPr lang="en-US" dirty="0"/>
            </a:p>
            <a:p>
              <a:pPr marL="0" indent="0">
                <a:buNone/>
              </a:pPr>
              <a:r>
                <a:rPr lang="en-US" dirty="0" err="1" smtClean="0"/>
                <a:t>ArchLinux</a:t>
              </a:r>
              <a:r>
                <a:rPr lang="en-US" dirty="0" smtClean="0"/>
                <a:t> </a:t>
              </a:r>
            </a:p>
            <a:p>
              <a:pPr marL="0" indent="0">
                <a:buFont typeface="Arial"/>
                <a:buNone/>
              </a:pPr>
              <a:endParaRPr lang="en-US" dirty="0" smtClean="0"/>
            </a:p>
          </p:txBody>
        </p:sp>
        <p:pic>
          <p:nvPicPr>
            <p:cNvPr id="12" name="Picture 11"/>
            <p:cNvPicPr>
              <a:picLocks noChangeAspect="1"/>
            </p:cNvPicPr>
            <p:nvPr/>
          </p:nvPicPr>
          <p:blipFill>
            <a:blip r:embed="rId7"/>
            <a:stretch>
              <a:fillRect/>
            </a:stretch>
          </p:blipFill>
          <p:spPr>
            <a:xfrm>
              <a:off x="6117932" y="1600200"/>
              <a:ext cx="838730" cy="503238"/>
            </a:xfrm>
            <a:prstGeom prst="rect">
              <a:avLst/>
            </a:prstGeom>
          </p:spPr>
        </p:pic>
        <p:pic>
          <p:nvPicPr>
            <p:cNvPr id="13" name="Picture 12"/>
            <p:cNvPicPr>
              <a:picLocks noChangeAspect="1"/>
            </p:cNvPicPr>
            <p:nvPr/>
          </p:nvPicPr>
          <p:blipFill>
            <a:blip r:embed="rId8"/>
            <a:stretch>
              <a:fillRect/>
            </a:stretch>
          </p:blipFill>
          <p:spPr>
            <a:xfrm>
              <a:off x="6117933" y="2460475"/>
              <a:ext cx="656366" cy="612608"/>
            </a:xfrm>
            <a:prstGeom prst="rect">
              <a:avLst/>
            </a:prstGeom>
          </p:spPr>
        </p:pic>
      </p:grpSp>
      <p:sp>
        <p:nvSpPr>
          <p:cNvPr id="14" name="Content Placeholder 2"/>
          <p:cNvSpPr txBox="1">
            <a:spLocks/>
          </p:cNvSpPr>
          <p:nvPr/>
        </p:nvSpPr>
        <p:spPr>
          <a:xfrm>
            <a:off x="3490057" y="3926094"/>
            <a:ext cx="5196743" cy="21673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rgbClr val="404040"/>
                </a:solidFill>
                <a:latin typeface="Gill Sans Light"/>
                <a:ea typeface="+mn-ea"/>
                <a:cs typeface="Gill Sans Light"/>
              </a:defRPr>
            </a:lvl1pPr>
            <a:lvl2pPr marL="742950" indent="-285750" algn="l" defTabSz="457200" rtl="0" eaLnBrk="1" latinLnBrk="0" hangingPunct="1">
              <a:spcBef>
                <a:spcPct val="20000"/>
              </a:spcBef>
              <a:buFont typeface="Wingdings" charset="2"/>
              <a:buChar char="§"/>
              <a:defRPr sz="2400" b="0" i="0" kern="1200">
                <a:solidFill>
                  <a:srgbClr val="404040"/>
                </a:solidFill>
                <a:latin typeface="Gill Sans Light"/>
                <a:ea typeface="+mn-ea"/>
                <a:cs typeface="Gill Sans Light"/>
              </a:defRPr>
            </a:lvl2pPr>
            <a:lvl3pPr marL="1143000" indent="-228600" algn="l" defTabSz="457200" rtl="0" eaLnBrk="1" latinLnBrk="0" hangingPunct="1">
              <a:spcBef>
                <a:spcPct val="20000"/>
              </a:spcBef>
              <a:buFont typeface="Courier New"/>
              <a:buChar char="o"/>
              <a:defRPr sz="2000" b="0" i="0" kern="1200">
                <a:solidFill>
                  <a:srgbClr val="404040"/>
                </a:solidFill>
                <a:latin typeface="Gill Sans Light"/>
                <a:ea typeface="+mn-ea"/>
                <a:cs typeface="Gill Sans Light"/>
              </a:defRPr>
            </a:lvl3pPr>
            <a:lvl4pPr marL="1600200" indent="-228600" algn="l" defTabSz="457200" rtl="0" eaLnBrk="1" latinLnBrk="0" hangingPunct="1">
              <a:spcBef>
                <a:spcPct val="20000"/>
              </a:spcBef>
              <a:buFont typeface="Wingdings" charset="2"/>
              <a:buChar char="§"/>
              <a:defRPr sz="1800" b="0" i="0" kern="1200">
                <a:solidFill>
                  <a:srgbClr val="404040"/>
                </a:solidFill>
                <a:latin typeface="Gill Sans Light"/>
                <a:ea typeface="+mn-ea"/>
                <a:cs typeface="Gill Sans Light"/>
              </a:defRPr>
            </a:lvl4pPr>
            <a:lvl5pPr marL="2057400" indent="-228600" algn="l" defTabSz="457200" rtl="0" eaLnBrk="1" latinLnBrk="0" hangingPunct="1">
              <a:spcBef>
                <a:spcPct val="20000"/>
              </a:spcBef>
              <a:buFont typeface="Wingdings" charset="2"/>
              <a:buChar char="§"/>
              <a:defRPr sz="1800" b="0" i="0" kern="1200">
                <a:solidFill>
                  <a:srgbClr val="404040"/>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Many more distributions available. Some distributions build on other distributions and enhance them with certain feature sets.</a:t>
            </a:r>
          </a:p>
          <a:p>
            <a:pPr marL="0" indent="0">
              <a:buNone/>
            </a:pPr>
            <a:endParaRPr lang="en-US" dirty="0" smtClean="0"/>
          </a:p>
          <a:p>
            <a:pPr marL="0" indent="0">
              <a:buFont typeface="Arial"/>
              <a:buNone/>
            </a:pPr>
            <a:endParaRPr lang="en-US" dirty="0" smtClean="0"/>
          </a:p>
        </p:txBody>
      </p:sp>
      <p:pic>
        <p:nvPicPr>
          <p:cNvPr id="17" name="Picture 16"/>
          <p:cNvPicPr>
            <a:picLocks noChangeAspect="1"/>
          </p:cNvPicPr>
          <p:nvPr/>
        </p:nvPicPr>
        <p:blipFill>
          <a:blip r:embed="rId9"/>
          <a:stretch>
            <a:fillRect/>
          </a:stretch>
        </p:blipFill>
        <p:spPr>
          <a:xfrm>
            <a:off x="7954996" y="237514"/>
            <a:ext cx="995964" cy="1180124"/>
          </a:xfrm>
          <a:prstGeom prst="rect">
            <a:avLst/>
          </a:prstGeom>
        </p:spPr>
      </p:pic>
      <p:sp>
        <p:nvSpPr>
          <p:cNvPr id="19"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40804955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BioLinux</a:t>
            </a:r>
            <a:r>
              <a:rPr lang="en-US" dirty="0" smtClean="0"/>
              <a:t> 8</a:t>
            </a:r>
            <a:endParaRPr lang="en-US" dirty="0"/>
          </a:p>
        </p:txBody>
      </p:sp>
      <p:sp>
        <p:nvSpPr>
          <p:cNvPr id="3" name="Content Placeholder 2"/>
          <p:cNvSpPr>
            <a:spLocks noGrp="1"/>
          </p:cNvSpPr>
          <p:nvPr>
            <p:ph idx="1"/>
          </p:nvPr>
        </p:nvSpPr>
        <p:spPr>
          <a:xfrm>
            <a:off x="457200" y="1600200"/>
            <a:ext cx="8229600" cy="4109819"/>
          </a:xfrm>
        </p:spPr>
        <p:txBody>
          <a:bodyPr>
            <a:normAutofit fontScale="92500" lnSpcReduction="10000"/>
          </a:bodyPr>
          <a:lstStyle/>
          <a:p>
            <a:endParaRPr lang="en-US" dirty="0" smtClean="0"/>
          </a:p>
          <a:p>
            <a:r>
              <a:rPr lang="en-US" dirty="0" smtClean="0"/>
              <a:t>Based on Ubuntu Linux</a:t>
            </a:r>
          </a:p>
          <a:p>
            <a:r>
              <a:rPr lang="en-US" dirty="0" smtClean="0"/>
              <a:t>Powerful</a:t>
            </a:r>
            <a:r>
              <a:rPr lang="en-US" dirty="0"/>
              <a:t>, free bioinformatics workstation </a:t>
            </a:r>
            <a:r>
              <a:rPr lang="en-US" dirty="0" smtClean="0"/>
              <a:t>platform</a:t>
            </a:r>
          </a:p>
          <a:p>
            <a:r>
              <a:rPr lang="en-US" dirty="0" smtClean="0"/>
              <a:t>can </a:t>
            </a:r>
            <a:r>
              <a:rPr lang="en-US" dirty="0"/>
              <a:t>be installed on anything from a laptop to a large server, or run as a virtual machine. </a:t>
            </a:r>
            <a:endParaRPr lang="en-US" dirty="0" smtClean="0"/>
          </a:p>
          <a:p>
            <a:r>
              <a:rPr lang="en-US" dirty="0" smtClean="0"/>
              <a:t>Adds more </a:t>
            </a:r>
            <a:r>
              <a:rPr lang="en-US" dirty="0"/>
              <a:t>than 250 bioinformatics packages to an Ubuntu Linux 14.04 LTS base, providing around 50 graphical applications and several hundred command line tools. </a:t>
            </a:r>
            <a:endParaRPr lang="en-US" dirty="0" smtClean="0"/>
          </a:p>
          <a:p>
            <a:r>
              <a:rPr lang="en-US" dirty="0" smtClean="0"/>
              <a:t>Incorporates the </a:t>
            </a:r>
            <a:r>
              <a:rPr lang="en-US" dirty="0"/>
              <a:t>Galaxy environment for browser-based data analysis and workflow </a:t>
            </a:r>
            <a:r>
              <a:rPr lang="en-US" dirty="0" smtClean="0"/>
              <a:t>construction</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27</a:t>
            </a:fld>
            <a:endParaRPr lang="en-AU" dirty="0"/>
          </a:p>
        </p:txBody>
      </p:sp>
      <p:sp>
        <p:nvSpPr>
          <p:cNvPr id="5" name="Rectangle 4"/>
          <p:cNvSpPr/>
          <p:nvPr/>
        </p:nvSpPr>
        <p:spPr>
          <a:xfrm>
            <a:off x="2521254" y="6352143"/>
            <a:ext cx="3801041" cy="369332"/>
          </a:xfrm>
          <a:prstGeom prst="rect">
            <a:avLst/>
          </a:prstGeom>
        </p:spPr>
        <p:txBody>
          <a:bodyPr wrap="none">
            <a:spAutoFit/>
          </a:bodyPr>
          <a:lstStyle/>
          <a:p>
            <a:r>
              <a:rPr lang="en-US" dirty="0">
                <a:latin typeface="Gill Sans Light"/>
                <a:cs typeface="Gill Sans Light"/>
              </a:rPr>
              <a:t>http://</a:t>
            </a:r>
            <a:r>
              <a:rPr lang="en-US" dirty="0" err="1">
                <a:latin typeface="Gill Sans Light"/>
                <a:cs typeface="Gill Sans Light"/>
              </a:rPr>
              <a:t>environmentalomics.org</a:t>
            </a:r>
            <a:r>
              <a:rPr lang="en-US" dirty="0">
                <a:latin typeface="Gill Sans Light"/>
                <a:cs typeface="Gill Sans Light"/>
              </a:rPr>
              <a:t>/bio-</a:t>
            </a:r>
            <a:r>
              <a:rPr lang="en-US" dirty="0" err="1">
                <a:latin typeface="Gill Sans Light"/>
                <a:cs typeface="Gill Sans Light"/>
              </a:rPr>
              <a:t>linux</a:t>
            </a:r>
            <a:r>
              <a:rPr lang="en-US" dirty="0">
                <a:latin typeface="Gill Sans Light"/>
                <a:cs typeface="Gill Sans Light"/>
              </a:rPr>
              <a:t>/</a:t>
            </a:r>
          </a:p>
        </p:txBody>
      </p:sp>
      <p:pic>
        <p:nvPicPr>
          <p:cNvPr id="6" name="Picture 5"/>
          <p:cNvPicPr>
            <a:picLocks noChangeAspect="1"/>
          </p:cNvPicPr>
          <p:nvPr/>
        </p:nvPicPr>
        <p:blipFill>
          <a:blip r:embed="rId2"/>
          <a:stretch>
            <a:fillRect/>
          </a:stretch>
        </p:blipFill>
        <p:spPr>
          <a:xfrm>
            <a:off x="-81280" y="0"/>
            <a:ext cx="9225280" cy="1728061"/>
          </a:xfrm>
          <a:prstGeom prst="rect">
            <a:avLst/>
          </a:prstGeom>
        </p:spPr>
      </p:pic>
      <p:sp>
        <p:nvSpPr>
          <p:cNvPr id="7" name="Rectangle 6"/>
          <p:cNvSpPr/>
          <p:nvPr/>
        </p:nvSpPr>
        <p:spPr>
          <a:xfrm>
            <a:off x="457200" y="5710019"/>
            <a:ext cx="8321040" cy="523220"/>
          </a:xfrm>
          <a:prstGeom prst="rect">
            <a:avLst/>
          </a:prstGeom>
        </p:spPr>
        <p:txBody>
          <a:bodyPr wrap="square">
            <a:spAutoFit/>
          </a:bodyPr>
          <a:lstStyle/>
          <a:p>
            <a:pPr algn="ctr"/>
            <a:r>
              <a:rPr lang="en-US" sz="1400" dirty="0">
                <a:latin typeface="Gill Sans Light"/>
                <a:cs typeface="Gill Sans Light"/>
              </a:rPr>
              <a:t>Field, D., </a:t>
            </a:r>
            <a:r>
              <a:rPr lang="en-US" sz="1400" dirty="0" err="1">
                <a:latin typeface="Gill Sans Light"/>
                <a:cs typeface="Gill Sans Light"/>
              </a:rPr>
              <a:t>Tiwari</a:t>
            </a:r>
            <a:r>
              <a:rPr lang="en-US" sz="1400" dirty="0">
                <a:latin typeface="Gill Sans Light"/>
                <a:cs typeface="Gill Sans Light"/>
              </a:rPr>
              <a:t>, B., Booth, T., </a:t>
            </a:r>
            <a:r>
              <a:rPr lang="en-US" sz="1400" dirty="0" err="1">
                <a:latin typeface="Gill Sans Light"/>
                <a:cs typeface="Gill Sans Light"/>
              </a:rPr>
              <a:t>Houten</a:t>
            </a:r>
            <a:r>
              <a:rPr lang="en-US" sz="1400" dirty="0">
                <a:latin typeface="Gill Sans Light"/>
                <a:cs typeface="Gill Sans Light"/>
              </a:rPr>
              <a:t>, S., Swan, D., Bertrand, N. and Thurston, M. 2006. Open Software for biologists: from famine to feast. Nature Biotechnology 24, </a:t>
            </a:r>
            <a:r>
              <a:rPr lang="en-US" sz="1400" dirty="0" smtClean="0">
                <a:latin typeface="Gill Sans Light"/>
                <a:cs typeface="Gill Sans Light"/>
              </a:rPr>
              <a:t>801–803</a:t>
            </a:r>
            <a:r>
              <a:rPr lang="en-US" sz="1400" dirty="0">
                <a:latin typeface="Gill Sans Light"/>
                <a:cs typeface="Gill Sans Light"/>
              </a:rPr>
              <a:t>.</a:t>
            </a:r>
          </a:p>
        </p:txBody>
      </p:sp>
      <p:pic>
        <p:nvPicPr>
          <p:cNvPr id="9" name="Picture 8"/>
          <p:cNvPicPr>
            <a:picLocks noChangeAspect="1"/>
          </p:cNvPicPr>
          <p:nvPr/>
        </p:nvPicPr>
        <p:blipFill>
          <a:blip r:embed="rId3"/>
          <a:stretch>
            <a:fillRect/>
          </a:stretch>
        </p:blipFill>
        <p:spPr>
          <a:xfrm>
            <a:off x="7954996" y="237514"/>
            <a:ext cx="995964" cy="1180124"/>
          </a:xfrm>
          <a:prstGeom prst="rect">
            <a:avLst/>
          </a:prstGeom>
        </p:spPr>
      </p:pic>
      <p:sp>
        <p:nvSpPr>
          <p:cNvPr id="10"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40413367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BioLinux</a:t>
            </a:r>
            <a:r>
              <a:rPr lang="en-US" dirty="0" smtClean="0"/>
              <a:t> user interface (Unity)</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28</a:t>
            </a:fld>
            <a:endParaRPr lang="en-AU" dirty="0"/>
          </a:p>
        </p:txBody>
      </p:sp>
      <p:pic>
        <p:nvPicPr>
          <p:cNvPr id="5" name="Picture 4"/>
          <p:cNvPicPr>
            <a:picLocks noChangeAspect="1"/>
          </p:cNvPicPr>
          <p:nvPr/>
        </p:nvPicPr>
        <p:blipFill>
          <a:blip r:embed="rId2"/>
          <a:stretch>
            <a:fillRect/>
          </a:stretch>
        </p:blipFill>
        <p:spPr>
          <a:xfrm>
            <a:off x="629920" y="1117600"/>
            <a:ext cx="7611879" cy="5364876"/>
          </a:xfrm>
          <a:prstGeom prst="rect">
            <a:avLst/>
          </a:prstGeom>
          <a:effectLst>
            <a:outerShdw blurRad="50800" dist="38100" dir="2700000" algn="tl" rotWithShape="0">
              <a:prstClr val="black">
                <a:alpha val="40000"/>
              </a:prstClr>
            </a:outerShdw>
          </a:effectLst>
        </p:spPr>
      </p:pic>
      <p:sp>
        <p:nvSpPr>
          <p:cNvPr id="7"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240259716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run Linux</a:t>
            </a:r>
            <a:endParaRPr lang="en-US" dirty="0"/>
          </a:p>
        </p:txBody>
      </p:sp>
      <p:sp>
        <p:nvSpPr>
          <p:cNvPr id="3" name="Content Placeholder 2"/>
          <p:cNvSpPr>
            <a:spLocks noGrp="1"/>
          </p:cNvSpPr>
          <p:nvPr>
            <p:ph idx="1"/>
          </p:nvPr>
        </p:nvSpPr>
        <p:spPr>
          <a:xfrm>
            <a:off x="457200" y="1600200"/>
            <a:ext cx="8229600" cy="4895295"/>
          </a:xfrm>
        </p:spPr>
        <p:txBody>
          <a:bodyPr>
            <a:normAutofit fontScale="92500" lnSpcReduction="20000"/>
          </a:bodyPr>
          <a:lstStyle/>
          <a:p>
            <a:r>
              <a:rPr lang="en-US" sz="2600" dirty="0" smtClean="0"/>
              <a:t>There are several options available:</a:t>
            </a:r>
          </a:p>
          <a:p>
            <a:pPr marL="914400" lvl="1" indent="-457200">
              <a:buFont typeface="+mj-lt"/>
              <a:buAutoNum type="arabicPeriod"/>
            </a:pPr>
            <a:r>
              <a:rPr lang="en-US" sz="2200" b="1" dirty="0" smtClean="0"/>
              <a:t>Install it on a computer: </a:t>
            </a:r>
          </a:p>
          <a:p>
            <a:pPr marL="857250" lvl="2" indent="0">
              <a:buNone/>
            </a:pPr>
            <a:r>
              <a:rPr lang="en-US" sz="2200" dirty="0" smtClean="0"/>
              <a:t>Either instead of your original OS or along side your OS (called dual boot)</a:t>
            </a:r>
          </a:p>
          <a:p>
            <a:pPr marL="914400" lvl="1" indent="-457200">
              <a:buFont typeface="+mj-lt"/>
              <a:buAutoNum type="arabicPeriod"/>
            </a:pPr>
            <a:r>
              <a:rPr lang="en-US" sz="2200" b="1" dirty="0" smtClean="0"/>
              <a:t>Run Linux of a </a:t>
            </a:r>
            <a:r>
              <a:rPr lang="en-US" sz="2200" b="1" dirty="0" err="1"/>
              <a:t>L</a:t>
            </a:r>
            <a:r>
              <a:rPr lang="en-US" sz="2200" b="1" dirty="0" err="1" smtClean="0"/>
              <a:t>iveCD</a:t>
            </a:r>
            <a:r>
              <a:rPr lang="en-US" sz="2200" b="1" dirty="0" smtClean="0"/>
              <a:t>: </a:t>
            </a:r>
          </a:p>
          <a:p>
            <a:pPr marL="857250" lvl="2" indent="0">
              <a:buNone/>
            </a:pPr>
            <a:r>
              <a:rPr lang="en-US" sz="2200" dirty="0" smtClean="0"/>
              <a:t>This requires you to boot from a DVD that contains the Linux Live version. However, once you shutdown the Live version of Linux all your saved data is lost. This is a choice if you want to try out a Linux </a:t>
            </a:r>
            <a:r>
              <a:rPr lang="en-US" sz="2200" dirty="0" err="1" smtClean="0"/>
              <a:t>distro</a:t>
            </a:r>
            <a:r>
              <a:rPr lang="en-US" sz="2200" dirty="0" smtClean="0"/>
              <a:t> without an actual install.</a:t>
            </a:r>
          </a:p>
          <a:p>
            <a:pPr marL="914400" lvl="1" indent="-457200">
              <a:buFont typeface="+mj-lt"/>
              <a:buAutoNum type="arabicPeriod"/>
            </a:pPr>
            <a:r>
              <a:rPr lang="en-US" sz="2200" b="1" dirty="0"/>
              <a:t>Run Linux inside a Virtual </a:t>
            </a:r>
            <a:r>
              <a:rPr lang="en-US" sz="2200" b="1" dirty="0" smtClean="0"/>
              <a:t>machine: </a:t>
            </a:r>
          </a:p>
          <a:p>
            <a:pPr marL="857250" lvl="2" indent="0">
              <a:buNone/>
            </a:pPr>
            <a:r>
              <a:rPr lang="en-US" sz="2200" dirty="0" smtClean="0"/>
              <a:t>This a great option if you have a powerful pc/laptop. You can install a </a:t>
            </a:r>
            <a:r>
              <a:rPr lang="en-US" sz="2200" dirty="0" err="1" smtClean="0"/>
              <a:t>virtualisation</a:t>
            </a:r>
            <a:r>
              <a:rPr lang="en-US" sz="2200" dirty="0" smtClean="0"/>
              <a:t> software for free, e.g. </a:t>
            </a:r>
            <a:r>
              <a:rPr lang="en-US" sz="2200" dirty="0" err="1" smtClean="0"/>
              <a:t>VirtualBox</a:t>
            </a:r>
            <a:r>
              <a:rPr lang="en-US" sz="2200" dirty="0"/>
              <a:t> </a:t>
            </a:r>
            <a:r>
              <a:rPr lang="en-US" sz="2200" dirty="0" smtClean="0"/>
              <a:t>and install Linux from a disk image into a new virtual machine. The advantage is that if you break your Linux machine (which is generally hard to do), you easily can reinstall it, as the virtual machine is basically only a file on your </a:t>
            </a:r>
            <a:r>
              <a:rPr lang="en-US" sz="2200" dirty="0"/>
              <a:t>computer (https://</a:t>
            </a:r>
            <a:r>
              <a:rPr lang="en-US" sz="2200" dirty="0" err="1"/>
              <a:t>www.virtualbox.org</a:t>
            </a:r>
            <a:r>
              <a:rPr lang="en-US" sz="2200" dirty="0"/>
              <a:t>/)</a:t>
            </a:r>
          </a:p>
          <a:p>
            <a:pPr marL="857250" lvl="2" indent="0">
              <a:buNone/>
            </a:pPr>
            <a:endParaRPr lang="en-US" dirty="0" smtClean="0"/>
          </a:p>
        </p:txBody>
      </p:sp>
      <p:sp>
        <p:nvSpPr>
          <p:cNvPr id="4" name="Slide Number Placeholder 3"/>
          <p:cNvSpPr>
            <a:spLocks noGrp="1"/>
          </p:cNvSpPr>
          <p:nvPr>
            <p:ph type="sldNum" sz="quarter" idx="12"/>
          </p:nvPr>
        </p:nvSpPr>
        <p:spPr/>
        <p:txBody>
          <a:bodyPr/>
          <a:lstStyle/>
          <a:p>
            <a:fld id="{514E0ED1-0502-5948-B036-1C1E4DF6DFEA}" type="slidenum">
              <a:rPr lang="en-AU" smtClean="0"/>
              <a:t>29</a:t>
            </a:fld>
            <a:endParaRPr lang="en-AU" dirty="0"/>
          </a:p>
        </p:txBody>
      </p:sp>
      <p:sp>
        <p:nvSpPr>
          <p:cNvPr id="5" name="TextBox 4"/>
          <p:cNvSpPr txBox="1"/>
          <p:nvPr/>
        </p:nvSpPr>
        <p:spPr>
          <a:xfrm>
            <a:off x="1614188" y="6174939"/>
            <a:ext cx="4603732" cy="369332"/>
          </a:xfrm>
          <a:prstGeom prst="rect">
            <a:avLst/>
          </a:prstGeom>
          <a:noFill/>
        </p:spPr>
        <p:txBody>
          <a:bodyPr wrap="none" rtlCol="0">
            <a:spAutoFit/>
          </a:bodyPr>
          <a:lstStyle/>
          <a:p>
            <a:r>
              <a:rPr lang="en-US" b="1" dirty="0" smtClean="0">
                <a:latin typeface="Gill Sans Light"/>
                <a:cs typeface="Gill Sans Light"/>
              </a:rPr>
              <a:t>We will be running </a:t>
            </a:r>
            <a:r>
              <a:rPr lang="en-US" b="1" dirty="0" err="1" smtClean="0">
                <a:latin typeface="Gill Sans Light"/>
                <a:cs typeface="Gill Sans Light"/>
              </a:rPr>
              <a:t>BioLinux</a:t>
            </a:r>
            <a:r>
              <a:rPr lang="en-US" b="1" dirty="0" smtClean="0">
                <a:latin typeface="Gill Sans Light"/>
                <a:cs typeface="Gill Sans Light"/>
              </a:rPr>
              <a:t> as a virtual machine</a:t>
            </a:r>
            <a:endParaRPr lang="en-US" b="1" dirty="0">
              <a:latin typeface="Gill Sans Light"/>
              <a:cs typeface="Gill Sans Light"/>
            </a:endParaRPr>
          </a:p>
        </p:txBody>
      </p:sp>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26742807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r>
              <a:rPr lang="en-US" dirty="0"/>
              <a:t>From Wikipedia</a:t>
            </a:r>
          </a:p>
          <a:p>
            <a:pPr marL="457200" lvl="1" indent="0">
              <a:buNone/>
            </a:pPr>
            <a:r>
              <a:rPr lang="en-US" dirty="0"/>
              <a:t>“Bioinformatics is an interdisciplinary field that develops methods and software tools for understanding biological data. As an interdisciplinary field of science, bioinformatics combines computer science, statistics, mathematics, and engineering to study and process biological data”</a:t>
            </a:r>
          </a:p>
          <a:p>
            <a:pPr marL="0" indent="0">
              <a:buNone/>
            </a:pP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3</a:t>
            </a:fld>
            <a:endParaRPr lang="en-AU" dirty="0"/>
          </a:p>
        </p:txBody>
      </p:sp>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41913388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 (VMs)</a:t>
            </a:r>
            <a:endParaRPr lang="en-US" dirty="0"/>
          </a:p>
        </p:txBody>
      </p:sp>
      <p:sp>
        <p:nvSpPr>
          <p:cNvPr id="3" name="Content Placeholder 2"/>
          <p:cNvSpPr>
            <a:spLocks noGrp="1"/>
          </p:cNvSpPr>
          <p:nvPr>
            <p:ph idx="1"/>
          </p:nvPr>
        </p:nvSpPr>
        <p:spPr>
          <a:xfrm>
            <a:off x="457200" y="1600200"/>
            <a:ext cx="3586480" cy="4525963"/>
          </a:xfrm>
        </p:spPr>
        <p:txBody>
          <a:bodyPr>
            <a:normAutofit fontScale="85000" lnSpcReduction="10000"/>
          </a:bodyPr>
          <a:lstStyle/>
          <a:p>
            <a:r>
              <a:rPr lang="en-US" dirty="0" smtClean="0"/>
              <a:t>Basically the idea is to install a OS into a container, which is a single file.</a:t>
            </a:r>
          </a:p>
          <a:p>
            <a:r>
              <a:rPr lang="en-US" dirty="0" smtClean="0"/>
              <a:t>The virtualization software will start/run the OS from that file, e.g. uses the file as a hard-drive.</a:t>
            </a:r>
          </a:p>
          <a:p>
            <a:r>
              <a:rPr lang="en-US" dirty="0" smtClean="0"/>
              <a:t>An window within your host OS will open that shows the “virtual” OS running in the container.</a:t>
            </a:r>
          </a:p>
        </p:txBody>
      </p:sp>
      <p:sp>
        <p:nvSpPr>
          <p:cNvPr id="4" name="Slide Number Placeholder 3"/>
          <p:cNvSpPr>
            <a:spLocks noGrp="1"/>
          </p:cNvSpPr>
          <p:nvPr>
            <p:ph type="sldNum" sz="quarter" idx="12"/>
          </p:nvPr>
        </p:nvSpPr>
        <p:spPr/>
        <p:txBody>
          <a:bodyPr/>
          <a:lstStyle/>
          <a:p>
            <a:fld id="{514E0ED1-0502-5948-B036-1C1E4DF6DFEA}" type="slidenum">
              <a:rPr lang="en-AU" smtClean="0"/>
              <a:t>30</a:t>
            </a:fld>
            <a:endParaRPr lang="en-AU" dirty="0"/>
          </a:p>
        </p:txBody>
      </p:sp>
      <p:pic>
        <p:nvPicPr>
          <p:cNvPr id="6" name="Picture 5"/>
          <p:cNvPicPr>
            <a:picLocks noChangeAspect="1"/>
          </p:cNvPicPr>
          <p:nvPr/>
        </p:nvPicPr>
        <p:blipFill>
          <a:blip r:embed="rId2"/>
          <a:stretch>
            <a:fillRect/>
          </a:stretch>
        </p:blipFill>
        <p:spPr>
          <a:xfrm>
            <a:off x="4116686" y="1417638"/>
            <a:ext cx="4873027" cy="4190682"/>
          </a:xfrm>
          <a:prstGeom prst="rect">
            <a:avLst/>
          </a:prstGeom>
          <a:effectLst>
            <a:outerShdw blurRad="50800" dist="38100" dir="2700000" algn="tl" rotWithShape="0">
              <a:prstClr val="black">
                <a:alpha val="40000"/>
              </a:prstClr>
            </a:outerShdw>
          </a:effectLst>
        </p:spPr>
      </p:pic>
      <p:sp>
        <p:nvSpPr>
          <p:cNvPr id="7"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17217534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 (2)</a:t>
            </a:r>
            <a:endParaRPr lang="en-US" dirty="0"/>
          </a:p>
        </p:txBody>
      </p:sp>
      <p:sp>
        <p:nvSpPr>
          <p:cNvPr id="3" name="Content Placeholder 2"/>
          <p:cNvSpPr>
            <a:spLocks noGrp="1"/>
          </p:cNvSpPr>
          <p:nvPr>
            <p:ph idx="1"/>
          </p:nvPr>
        </p:nvSpPr>
        <p:spPr>
          <a:xfrm>
            <a:off x="457200" y="3812539"/>
            <a:ext cx="8229600" cy="2580323"/>
          </a:xfrm>
        </p:spPr>
        <p:txBody>
          <a:bodyPr>
            <a:normAutofit fontScale="92500" lnSpcReduction="10000"/>
          </a:bodyPr>
          <a:lstStyle/>
          <a:p>
            <a:r>
              <a:rPr lang="en-US" dirty="0" smtClean="0"/>
              <a:t>Once you go over the window with your mouse you will be moving around inside the “virtual” OS.</a:t>
            </a:r>
          </a:p>
          <a:p>
            <a:r>
              <a:rPr lang="en-US" dirty="0" smtClean="0"/>
              <a:t>You can exchange files with the host OS through specifically created folders (this is needs configuration)</a:t>
            </a:r>
          </a:p>
          <a:p>
            <a:r>
              <a:rPr lang="en-US" dirty="0" smtClean="0"/>
              <a:t>The “virtual” OS will use as many host OS computer resources as you have allocated during the installation </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31</a:t>
            </a:fld>
            <a:endParaRPr lang="en-AU" dirty="0"/>
          </a:p>
        </p:txBody>
      </p:sp>
      <p:pic>
        <p:nvPicPr>
          <p:cNvPr id="7" name="Picture 6"/>
          <p:cNvPicPr>
            <a:picLocks noChangeAspect="1"/>
          </p:cNvPicPr>
          <p:nvPr/>
        </p:nvPicPr>
        <p:blipFill>
          <a:blip r:embed="rId2"/>
          <a:stretch>
            <a:fillRect/>
          </a:stretch>
        </p:blipFill>
        <p:spPr>
          <a:xfrm>
            <a:off x="3826765" y="437198"/>
            <a:ext cx="5185155" cy="3240722"/>
          </a:xfrm>
          <a:prstGeom prst="rect">
            <a:avLst/>
          </a:prstGeom>
          <a:effectLst>
            <a:outerShdw blurRad="50800" dist="38100" dir="2700000" algn="tl" rotWithShape="0">
              <a:prstClr val="black">
                <a:alpha val="40000"/>
              </a:prstClr>
            </a:outerShdw>
          </a:effectLst>
        </p:spPr>
      </p:pic>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14402079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philosophy</a:t>
            </a:r>
            <a:endParaRPr lang="en-US" dirty="0"/>
          </a:p>
        </p:txBody>
      </p:sp>
      <p:sp>
        <p:nvSpPr>
          <p:cNvPr id="3" name="Content Placeholder 2"/>
          <p:cNvSpPr>
            <a:spLocks noGrp="1"/>
          </p:cNvSpPr>
          <p:nvPr>
            <p:ph idx="1"/>
          </p:nvPr>
        </p:nvSpPr>
        <p:spPr/>
        <p:txBody>
          <a:bodyPr>
            <a:normAutofit/>
          </a:bodyPr>
          <a:lstStyle/>
          <a:p>
            <a:pPr marL="0" indent="0">
              <a:buNone/>
            </a:pPr>
            <a:r>
              <a:rPr lang="en-US" dirty="0"/>
              <a:t>Unlike your Science...</a:t>
            </a:r>
          </a:p>
          <a:p>
            <a:r>
              <a:rPr lang="en-US" dirty="0" smtClean="0"/>
              <a:t>Be </a:t>
            </a:r>
            <a:r>
              <a:rPr lang="en-US" dirty="0"/>
              <a:t>lazy.</a:t>
            </a:r>
          </a:p>
          <a:p>
            <a:r>
              <a:rPr lang="en-US" dirty="0" smtClean="0"/>
              <a:t>Copy </a:t>
            </a:r>
            <a:r>
              <a:rPr lang="en-US" dirty="0"/>
              <a:t>others.</a:t>
            </a:r>
          </a:p>
          <a:p>
            <a:r>
              <a:rPr lang="en-US" dirty="0" smtClean="0"/>
              <a:t>Don't </a:t>
            </a:r>
            <a:r>
              <a:rPr lang="en-US" dirty="0"/>
              <a:t>invent anything you don't have to.</a:t>
            </a:r>
          </a:p>
          <a:p>
            <a:r>
              <a:rPr lang="en-US" dirty="0" smtClean="0"/>
              <a:t>Re</a:t>
            </a:r>
            <a:r>
              <a:rPr lang="en-US" dirty="0"/>
              <a:t>-USE, re-CYCLE, DON'T re-invent.</a:t>
            </a:r>
          </a:p>
          <a:p>
            <a:r>
              <a:rPr lang="en-US" dirty="0" smtClean="0"/>
              <a:t>Don't </a:t>
            </a:r>
            <a:r>
              <a:rPr lang="en-US" dirty="0"/>
              <a:t>be afraid to ask others.</a:t>
            </a:r>
          </a:p>
          <a:p>
            <a:r>
              <a:rPr lang="en-US" dirty="0" smtClean="0"/>
              <a:t>Resort </a:t>
            </a:r>
            <a:r>
              <a:rPr lang="en-US" dirty="0"/>
              <a:t>to new code </a:t>
            </a:r>
            <a:r>
              <a:rPr lang="en-US" dirty="0">
                <a:solidFill>
                  <a:srgbClr val="FF0000"/>
                </a:solidFill>
              </a:rPr>
              <a:t>only when </a:t>
            </a:r>
            <a:r>
              <a:rPr lang="en-US" dirty="0" smtClean="0">
                <a:solidFill>
                  <a:srgbClr val="FF0000"/>
                </a:solidFill>
              </a:rPr>
              <a:t>absolutely necessary</a:t>
            </a:r>
            <a:r>
              <a:rPr lang="en-US" dirty="0"/>
              <a:t>.</a:t>
            </a:r>
          </a:p>
          <a:p>
            <a:r>
              <a:rPr lang="en-US" dirty="0" smtClean="0"/>
              <a:t>Add </a:t>
            </a:r>
            <a:r>
              <a:rPr lang="en-US" dirty="0"/>
              <a:t>comments to your </a:t>
            </a:r>
            <a:r>
              <a:rPr lang="en-US" dirty="0" smtClean="0"/>
              <a:t>code </a:t>
            </a:r>
            <a:r>
              <a:rPr lang="en-US" dirty="0"/>
              <a:t>- </a:t>
            </a:r>
            <a:r>
              <a:rPr lang="en-US" dirty="0">
                <a:solidFill>
                  <a:srgbClr val="FF0000"/>
                </a:solidFill>
              </a:rPr>
              <a:t>ALWAYS</a:t>
            </a:r>
          </a:p>
        </p:txBody>
      </p:sp>
      <p:sp>
        <p:nvSpPr>
          <p:cNvPr id="4" name="Slide Number Placeholder 3"/>
          <p:cNvSpPr>
            <a:spLocks noGrp="1"/>
          </p:cNvSpPr>
          <p:nvPr>
            <p:ph type="sldNum" sz="quarter" idx="12"/>
          </p:nvPr>
        </p:nvSpPr>
        <p:spPr/>
        <p:txBody>
          <a:bodyPr/>
          <a:lstStyle/>
          <a:p>
            <a:fld id="{514E0ED1-0502-5948-B036-1C1E4DF6DFEA}" type="slidenum">
              <a:rPr lang="en-AU" smtClean="0"/>
              <a:t>32</a:t>
            </a:fld>
            <a:endParaRPr lang="en-AU" dirty="0"/>
          </a:p>
        </p:txBody>
      </p:sp>
      <p:pic>
        <p:nvPicPr>
          <p:cNvPr id="5" name="Picture 4"/>
          <p:cNvPicPr>
            <a:picLocks noChangeAspect="1"/>
          </p:cNvPicPr>
          <p:nvPr/>
        </p:nvPicPr>
        <p:blipFill>
          <a:blip r:embed="rId2"/>
          <a:stretch>
            <a:fillRect/>
          </a:stretch>
        </p:blipFill>
        <p:spPr>
          <a:xfrm>
            <a:off x="6308607" y="436880"/>
            <a:ext cx="2378193" cy="3210560"/>
          </a:xfrm>
          <a:prstGeom prst="rect">
            <a:avLst/>
          </a:prstGeom>
        </p:spPr>
      </p:pic>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40651646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a:t>
            </a:r>
            <a:r>
              <a:rPr lang="en-US" dirty="0" smtClean="0"/>
              <a:t>philosophy (2)</a:t>
            </a:r>
            <a:endParaRPr lang="en-US" dirty="0"/>
          </a:p>
        </p:txBody>
      </p:sp>
      <p:sp>
        <p:nvSpPr>
          <p:cNvPr id="3" name="Content Placeholder 2"/>
          <p:cNvSpPr>
            <a:spLocks noGrp="1"/>
          </p:cNvSpPr>
          <p:nvPr>
            <p:ph idx="1"/>
          </p:nvPr>
        </p:nvSpPr>
        <p:spPr/>
        <p:txBody>
          <a:bodyPr/>
          <a:lstStyle/>
          <a:p>
            <a:r>
              <a:rPr lang="en-US" dirty="0"/>
              <a:t>You're not </a:t>
            </a:r>
            <a:r>
              <a:rPr lang="en-US" dirty="0" smtClean="0"/>
              <a:t>a CS</a:t>
            </a:r>
            <a:r>
              <a:rPr lang="en-US" dirty="0"/>
              <a:t>, not </a:t>
            </a:r>
            <a:r>
              <a:rPr lang="en-US" dirty="0" smtClean="0"/>
              <a:t>a programmers</a:t>
            </a:r>
            <a:endParaRPr lang="en-US" dirty="0"/>
          </a:p>
          <a:p>
            <a:r>
              <a:rPr lang="en-US" dirty="0" smtClean="0"/>
              <a:t>Don't </a:t>
            </a:r>
            <a:r>
              <a:rPr lang="en-US" dirty="0"/>
              <a:t>try to be them</a:t>
            </a:r>
          </a:p>
          <a:p>
            <a:r>
              <a:rPr lang="en-US" dirty="0" smtClean="0">
                <a:solidFill>
                  <a:srgbClr val="FF0000"/>
                </a:solidFill>
              </a:rPr>
              <a:t>But</a:t>
            </a:r>
            <a:r>
              <a:rPr lang="en-US" dirty="0">
                <a:solidFill>
                  <a:srgbClr val="FF0000"/>
                </a:solidFill>
              </a:rPr>
              <a:t>! Try to think like them</a:t>
            </a:r>
            <a:r>
              <a:rPr lang="en-US" dirty="0"/>
              <a:t>, at least a bit</a:t>
            </a:r>
          </a:p>
          <a:p>
            <a:r>
              <a:rPr lang="en-US" dirty="0" smtClean="0"/>
              <a:t>Google </a:t>
            </a:r>
            <a:r>
              <a:rPr lang="en-US" dirty="0"/>
              <a:t>is your friend</a:t>
            </a:r>
          </a:p>
        </p:txBody>
      </p:sp>
      <p:sp>
        <p:nvSpPr>
          <p:cNvPr id="4" name="Slide Number Placeholder 3"/>
          <p:cNvSpPr>
            <a:spLocks noGrp="1"/>
          </p:cNvSpPr>
          <p:nvPr>
            <p:ph type="sldNum" sz="quarter" idx="12"/>
          </p:nvPr>
        </p:nvSpPr>
        <p:spPr/>
        <p:txBody>
          <a:bodyPr/>
          <a:lstStyle/>
          <a:p>
            <a:fld id="{514E0ED1-0502-5948-B036-1C1E4DF6DFEA}" type="slidenum">
              <a:rPr lang="en-AU" smtClean="0"/>
              <a:t>33</a:t>
            </a:fld>
            <a:endParaRPr lang="en-AU" dirty="0"/>
          </a:p>
        </p:txBody>
      </p:sp>
      <p:pic>
        <p:nvPicPr>
          <p:cNvPr id="5" name="Picture 4"/>
          <p:cNvPicPr>
            <a:picLocks noChangeAspect="1"/>
          </p:cNvPicPr>
          <p:nvPr/>
        </p:nvPicPr>
        <p:blipFill>
          <a:blip r:embed="rId2"/>
          <a:stretch>
            <a:fillRect/>
          </a:stretch>
        </p:blipFill>
        <p:spPr>
          <a:xfrm>
            <a:off x="6308607" y="436880"/>
            <a:ext cx="2378193" cy="3210560"/>
          </a:xfrm>
          <a:prstGeom prst="rect">
            <a:avLst/>
          </a:prstGeom>
        </p:spPr>
      </p:pic>
      <p:sp>
        <p:nvSpPr>
          <p:cNvPr id="6"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405402640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a:t>
            </a:r>
            <a:endParaRPr lang="en-US" dirty="0"/>
          </a:p>
        </p:txBody>
      </p:sp>
      <p:pic>
        <p:nvPicPr>
          <p:cNvPr id="5" name="Picture 4"/>
          <p:cNvPicPr>
            <a:picLocks noChangeAspect="1"/>
          </p:cNvPicPr>
          <p:nvPr/>
        </p:nvPicPr>
        <p:blipFill>
          <a:blip r:embed="rId2"/>
          <a:stretch>
            <a:fillRect/>
          </a:stretch>
        </p:blipFill>
        <p:spPr>
          <a:xfrm>
            <a:off x="271604" y="1902452"/>
            <a:ext cx="8600793" cy="4694608"/>
          </a:xfrm>
          <a:prstGeom prst="rect">
            <a:avLst/>
          </a:prstGeom>
        </p:spPr>
      </p:pic>
      <p:pic>
        <p:nvPicPr>
          <p:cNvPr id="6" name="Picture 5"/>
          <p:cNvPicPr>
            <a:picLocks noChangeAspect="1"/>
          </p:cNvPicPr>
          <p:nvPr/>
        </p:nvPicPr>
        <p:blipFill>
          <a:blip r:embed="rId3"/>
          <a:stretch>
            <a:fillRect/>
          </a:stretch>
        </p:blipFill>
        <p:spPr>
          <a:xfrm>
            <a:off x="7540217" y="5713331"/>
            <a:ext cx="1064740" cy="610368"/>
          </a:xfrm>
          <a:prstGeom prst="rect">
            <a:avLst/>
          </a:prstGeom>
        </p:spPr>
      </p:pic>
      <p:pic>
        <p:nvPicPr>
          <p:cNvPr id="7" name="Picture 6"/>
          <p:cNvPicPr>
            <a:picLocks noChangeAspect="1"/>
          </p:cNvPicPr>
          <p:nvPr/>
        </p:nvPicPr>
        <p:blipFill>
          <a:blip r:embed="rId4"/>
          <a:stretch>
            <a:fillRect/>
          </a:stretch>
        </p:blipFill>
        <p:spPr>
          <a:xfrm>
            <a:off x="7149088" y="357789"/>
            <a:ext cx="1455869" cy="644917"/>
          </a:xfrm>
          <a:prstGeom prst="rect">
            <a:avLst/>
          </a:prstGeom>
        </p:spPr>
      </p:pic>
      <p:sp>
        <p:nvSpPr>
          <p:cNvPr id="9" name="Content Placeholder 2"/>
          <p:cNvSpPr txBox="1">
            <a:spLocks/>
          </p:cNvSpPr>
          <p:nvPr/>
        </p:nvSpPr>
        <p:spPr>
          <a:xfrm>
            <a:off x="457201" y="2072796"/>
            <a:ext cx="8229600" cy="4053368"/>
          </a:xfrm>
          <a:prstGeom prst="rect">
            <a:avLst/>
          </a:prstGeom>
        </p:spPr>
        <p:txBody>
          <a:bodyPr lIns="80165" tIns="40083" rIns="80165" bIns="40083">
            <a:normAutofit/>
          </a:bodyPr>
          <a:lstStyle>
            <a:lvl1pPr marL="342900" indent="-342900" algn="l" defTabSz="457200" rtl="0" eaLnBrk="1" latinLnBrk="0" hangingPunct="1">
              <a:spcBef>
                <a:spcPct val="20000"/>
              </a:spcBef>
              <a:buFont typeface="Arial"/>
              <a:buChar char="•"/>
              <a:defRPr sz="3200" kern="1200">
                <a:solidFill>
                  <a:srgbClr val="FFFFFF"/>
                </a:solidFill>
                <a:latin typeface="+mn-lt"/>
                <a:ea typeface="+mn-ea"/>
                <a:cs typeface="+mn-cs"/>
              </a:defRPr>
            </a:lvl1pPr>
            <a:lvl2pPr marL="742950" indent="-285750" algn="l" defTabSz="457200" rtl="0" eaLnBrk="1" latinLnBrk="0" hangingPunct="1">
              <a:spcBef>
                <a:spcPct val="20000"/>
              </a:spcBef>
              <a:buFont typeface="Wingdings" charset="2"/>
              <a:buChar char="§"/>
              <a:defRPr sz="2800" kern="1200">
                <a:solidFill>
                  <a:srgbClr val="FFFFFF"/>
                </a:solidFill>
                <a:latin typeface="+mn-lt"/>
                <a:ea typeface="+mn-ea"/>
                <a:cs typeface="+mn-cs"/>
              </a:defRPr>
            </a:lvl2pPr>
            <a:lvl3pPr marL="1143000" indent="-228600" algn="l" defTabSz="457200" rtl="0" eaLnBrk="1" latinLnBrk="0" hangingPunct="1">
              <a:spcBef>
                <a:spcPct val="20000"/>
              </a:spcBef>
              <a:buFont typeface="Courier New"/>
              <a:buChar char="o"/>
              <a:defRPr sz="24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827" lvl="1" indent="0">
              <a:buNone/>
            </a:pPr>
            <a:r>
              <a:rPr lang="en-AU" dirty="0" smtClean="0">
                <a:latin typeface="Gill Sans Light"/>
                <a:cs typeface="Gill Sans Light"/>
              </a:rPr>
              <a:t>Questions?</a:t>
            </a:r>
          </a:p>
          <a:p>
            <a:pPr marL="400827" lvl="1" indent="0">
              <a:buNone/>
            </a:pPr>
            <a:endParaRPr lang="en-AU" sz="1800" dirty="0">
              <a:latin typeface="Gill Sans Light"/>
              <a:cs typeface="Gill Sans Light"/>
            </a:endParaRPr>
          </a:p>
          <a:p>
            <a:pPr marL="400827" lvl="1" indent="0">
              <a:buNone/>
            </a:pPr>
            <a:endParaRPr lang="en-AU" sz="1800" b="1" dirty="0">
              <a:latin typeface="Gill Sans Light"/>
              <a:cs typeface="Gill Sans Light"/>
            </a:endParaRPr>
          </a:p>
          <a:p>
            <a:pPr marL="0" indent="0">
              <a:buNone/>
            </a:pPr>
            <a:r>
              <a:rPr lang="en-AU" sz="1200" dirty="0">
                <a:latin typeface="Gill Sans Light"/>
                <a:cs typeface="Gill Sans Light"/>
              </a:rPr>
              <a:t>	</a:t>
            </a:r>
          </a:p>
          <a:p>
            <a:pPr marL="0" indent="0">
              <a:buNone/>
            </a:pPr>
            <a:r>
              <a:rPr lang="en-AU" sz="1800" dirty="0">
                <a:latin typeface="Gill Sans Light"/>
                <a:cs typeface="Gill Sans Light"/>
              </a:rPr>
              <a:t>	</a:t>
            </a:r>
            <a:r>
              <a:rPr lang="en-US" sz="1800" dirty="0">
                <a:latin typeface="Gill Sans Light"/>
                <a:cs typeface="Gill Sans Light"/>
              </a:rPr>
              <a:t>					    		</a:t>
            </a:r>
            <a:endParaRPr lang="en-AU" sz="1800" dirty="0"/>
          </a:p>
        </p:txBody>
      </p:sp>
      <p:sp>
        <p:nvSpPr>
          <p:cNvPr id="2" name="TextBox 1"/>
          <p:cNvSpPr txBox="1"/>
          <p:nvPr/>
        </p:nvSpPr>
        <p:spPr>
          <a:xfrm>
            <a:off x="457201" y="5535561"/>
            <a:ext cx="3983455" cy="1188944"/>
          </a:xfrm>
          <a:prstGeom prst="rect">
            <a:avLst/>
          </a:prstGeom>
          <a:noFill/>
        </p:spPr>
        <p:txBody>
          <a:bodyPr wrap="none" lIns="80165" tIns="40083" rIns="80165" bIns="40083" rtlCol="0">
            <a:spAutoFit/>
          </a:bodyPr>
          <a:lstStyle/>
          <a:p>
            <a:r>
              <a:rPr lang="en-AU" b="1" dirty="0" smtClean="0">
                <a:solidFill>
                  <a:schemeClr val="bg1"/>
                </a:solidFill>
                <a:latin typeface="Gill Sans Light"/>
                <a:cs typeface="Gill Sans Light"/>
              </a:rPr>
              <a:t>Sebastian Schmeier</a:t>
            </a:r>
          </a:p>
          <a:p>
            <a:r>
              <a:rPr lang="en-AU" b="1" dirty="0" err="1">
                <a:solidFill>
                  <a:schemeClr val="bg1"/>
                </a:solidFill>
                <a:latin typeface="Gill Sans Light"/>
                <a:cs typeface="Gill Sans Light"/>
              </a:rPr>
              <a:t>s.schmeier@</a:t>
            </a:r>
            <a:r>
              <a:rPr lang="en-AU" b="1" dirty="0" err="1" smtClean="0">
                <a:solidFill>
                  <a:schemeClr val="bg1"/>
                </a:solidFill>
                <a:latin typeface="Gill Sans Light"/>
                <a:cs typeface="Gill Sans Light"/>
              </a:rPr>
              <a:t>gmail.com</a:t>
            </a:r>
            <a:endParaRPr lang="en-AU" b="1" dirty="0" smtClean="0">
              <a:solidFill>
                <a:schemeClr val="bg1"/>
              </a:solidFill>
              <a:latin typeface="Gill Sans Light"/>
              <a:cs typeface="Gill Sans Light"/>
            </a:endParaRPr>
          </a:p>
          <a:p>
            <a:r>
              <a:rPr lang="en-AU" b="1" dirty="0">
                <a:solidFill>
                  <a:srgbClr val="FFFFFF"/>
                </a:solidFill>
                <a:latin typeface="Gill Sans Light"/>
                <a:cs typeface="Gill Sans Light"/>
              </a:rPr>
              <a:t>http://</a:t>
            </a:r>
            <a:r>
              <a:rPr lang="en-AU" b="1" dirty="0" err="1">
                <a:solidFill>
                  <a:srgbClr val="FFFFFF"/>
                </a:solidFill>
                <a:latin typeface="Gill Sans Light"/>
                <a:cs typeface="Gill Sans Light"/>
              </a:rPr>
              <a:t>sschmeier.github.io</a:t>
            </a:r>
            <a:r>
              <a:rPr lang="en-AU" b="1" dirty="0">
                <a:solidFill>
                  <a:srgbClr val="FFFFFF"/>
                </a:solidFill>
                <a:latin typeface="Gill Sans Light"/>
                <a:cs typeface="Gill Sans Light"/>
              </a:rPr>
              <a:t>/</a:t>
            </a:r>
            <a:r>
              <a:rPr lang="en-AU" b="1" dirty="0" err="1">
                <a:solidFill>
                  <a:srgbClr val="FFFFFF"/>
                </a:solidFill>
                <a:latin typeface="Gill Sans Light"/>
                <a:cs typeface="Gill Sans Light"/>
              </a:rPr>
              <a:t>bioinf</a:t>
            </a:r>
            <a:r>
              <a:rPr lang="en-AU" b="1" dirty="0">
                <a:solidFill>
                  <a:srgbClr val="FFFFFF"/>
                </a:solidFill>
                <a:latin typeface="Gill Sans Light"/>
                <a:cs typeface="Gill Sans Light"/>
              </a:rPr>
              <a:t>-workshop/</a:t>
            </a:r>
          </a:p>
          <a:p>
            <a:endParaRPr lang="en-AU" b="1" dirty="0">
              <a:solidFill>
                <a:schemeClr val="bg1"/>
              </a:solidFill>
              <a:latin typeface="Gill Sans Light"/>
              <a:cs typeface="Gill Sans Light"/>
            </a:endParaRPr>
          </a:p>
        </p:txBody>
      </p:sp>
    </p:spTree>
    <p:extLst>
      <p:ext uri="{BB962C8B-B14F-4D97-AF65-F5344CB8AC3E}">
        <p14:creationId xmlns:p14="http://schemas.microsoft.com/office/powerpoint/2010/main" val="15591987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4</a:t>
            </a:fld>
            <a:endParaRPr lang="en-AU" dirty="0"/>
          </a:p>
        </p:txBody>
      </p:sp>
      <p:sp>
        <p:nvSpPr>
          <p:cNvPr id="5" name="Oval 4"/>
          <p:cNvSpPr/>
          <p:nvPr/>
        </p:nvSpPr>
        <p:spPr>
          <a:xfrm>
            <a:off x="4467031" y="3351938"/>
            <a:ext cx="3446974" cy="2378588"/>
          </a:xfrm>
          <a:prstGeom prst="ellipse">
            <a:avLst/>
          </a:prstGeom>
          <a:solidFill>
            <a:srgbClr val="4282BE">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sz="3200" dirty="0"/>
              <a:t>Computer science</a:t>
            </a:r>
            <a:endParaRPr lang="en-AU" sz="3600" dirty="0"/>
          </a:p>
        </p:txBody>
      </p:sp>
      <p:sp>
        <p:nvSpPr>
          <p:cNvPr id="6" name="Oval 5"/>
          <p:cNvSpPr/>
          <p:nvPr/>
        </p:nvSpPr>
        <p:spPr>
          <a:xfrm>
            <a:off x="1345679" y="3451679"/>
            <a:ext cx="3446974" cy="2378588"/>
          </a:xfrm>
          <a:prstGeom prst="ellipse">
            <a:avLst/>
          </a:prstGeom>
          <a:solidFill>
            <a:srgbClr val="BE4E80">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sz="3200" dirty="0"/>
              <a:t>Medicine</a:t>
            </a:r>
          </a:p>
        </p:txBody>
      </p:sp>
      <p:sp>
        <p:nvSpPr>
          <p:cNvPr id="7" name="Oval 6"/>
          <p:cNvSpPr/>
          <p:nvPr/>
        </p:nvSpPr>
        <p:spPr>
          <a:xfrm>
            <a:off x="1259429" y="1445456"/>
            <a:ext cx="3446974" cy="2378588"/>
          </a:xfrm>
          <a:prstGeom prst="ellipse">
            <a:avLst/>
          </a:prstGeom>
          <a:solidFill>
            <a:srgbClr val="3CBEA5">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sz="3200" dirty="0"/>
              <a:t>Biology</a:t>
            </a:r>
          </a:p>
        </p:txBody>
      </p:sp>
      <p:sp>
        <p:nvSpPr>
          <p:cNvPr id="8" name="Oval 7"/>
          <p:cNvSpPr/>
          <p:nvPr/>
        </p:nvSpPr>
        <p:spPr>
          <a:xfrm>
            <a:off x="3069166" y="2809865"/>
            <a:ext cx="2814443" cy="1613820"/>
          </a:xfrm>
          <a:prstGeom prst="ellipse">
            <a:avLst/>
          </a:prstGeom>
          <a:solidFill>
            <a:srgbClr val="9879FF">
              <a:alpha val="81000"/>
            </a:srgbClr>
          </a:solidFill>
          <a:ln>
            <a:no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scene3d>
              <a:camera prst="orthographicFront"/>
              <a:lightRig rig="glow" dir="tl">
                <a:rot lat="0" lon="0" rev="5400000"/>
              </a:lightRig>
            </a:scene3d>
            <a:sp3d contourW="12700">
              <a:contourClr>
                <a:schemeClr val="accent6">
                  <a:shade val="73000"/>
                </a:schemeClr>
              </a:contourClr>
            </a:sp3d>
          </a:bodyPr>
          <a:lstStyle/>
          <a:p>
            <a:pPr algn="ctr"/>
            <a:r>
              <a:rPr lang="en-AU" sz="2100" b="1" dirty="0" smtClean="0">
                <a:ln w="10541" cmpd="sng">
                  <a:solidFill>
                    <a:srgbClr val="7D7D7D">
                      <a:tint val="100000"/>
                      <a:shade val="100000"/>
                      <a:satMod val="110000"/>
                    </a:srgbClr>
                  </a:solidFill>
                  <a:prstDash val="solid"/>
                </a:ln>
                <a:solidFill>
                  <a:schemeClr val="bg1"/>
                </a:solidFill>
                <a:effectLst/>
              </a:rPr>
              <a:t>Bioinformatics</a:t>
            </a:r>
            <a:endParaRPr lang="en-AU" sz="2100" b="1" dirty="0">
              <a:ln w="11430"/>
              <a:solidFill>
                <a:schemeClr val="bg1"/>
              </a:solidFill>
              <a:effectLst/>
            </a:endParaRPr>
          </a:p>
        </p:txBody>
      </p:sp>
      <p:sp>
        <p:nvSpPr>
          <p:cNvPr id="9" name="TextBox 8"/>
          <p:cNvSpPr txBox="1"/>
          <p:nvPr/>
        </p:nvSpPr>
        <p:spPr>
          <a:xfrm>
            <a:off x="2663112" y="5806015"/>
            <a:ext cx="4086581" cy="584075"/>
          </a:xfrm>
          <a:prstGeom prst="rect">
            <a:avLst/>
          </a:prstGeom>
          <a:noFill/>
        </p:spPr>
        <p:txBody>
          <a:bodyPr wrap="none" lIns="90748" tIns="45373" rIns="90748" bIns="45373" rtlCol="0">
            <a:spAutoFit/>
          </a:bodyPr>
          <a:lstStyle/>
          <a:p>
            <a:r>
              <a:rPr lang="en-AU" sz="3200" dirty="0">
                <a:latin typeface="Gill Sans Light"/>
                <a:cs typeface="Gill Sans Light"/>
              </a:rPr>
              <a:t>A multifaceted discipline</a:t>
            </a:r>
          </a:p>
        </p:txBody>
      </p:sp>
      <p:sp>
        <p:nvSpPr>
          <p:cNvPr id="10" name="Oval 9"/>
          <p:cNvSpPr/>
          <p:nvPr/>
        </p:nvSpPr>
        <p:spPr>
          <a:xfrm>
            <a:off x="4396592" y="1392262"/>
            <a:ext cx="3446974" cy="2378588"/>
          </a:xfrm>
          <a:prstGeom prst="ellipse">
            <a:avLst/>
          </a:prstGeom>
          <a:solidFill>
            <a:srgbClr val="FF8000">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sz="3200" dirty="0"/>
              <a:t>Mathematics</a:t>
            </a:r>
            <a:endParaRPr lang="en-AU" sz="3600" dirty="0"/>
          </a:p>
        </p:txBody>
      </p:sp>
      <p:sp>
        <p:nvSpPr>
          <p:cNvPr id="12"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37742491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5</a:t>
            </a:fld>
            <a:endParaRPr lang="en-AU" dirty="0"/>
          </a:p>
        </p:txBody>
      </p:sp>
      <p:sp>
        <p:nvSpPr>
          <p:cNvPr id="5" name="Rounded Rectangle 4"/>
          <p:cNvSpPr/>
          <p:nvPr/>
        </p:nvSpPr>
        <p:spPr>
          <a:xfrm>
            <a:off x="863015" y="1782938"/>
            <a:ext cx="3655392" cy="1424609"/>
          </a:xfrm>
          <a:prstGeom prst="roundRect">
            <a:avLst/>
          </a:prstGeom>
          <a:solidFill>
            <a:schemeClr val="accent3">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r>
              <a:rPr lang="en-US" b="1" dirty="0">
                <a:solidFill>
                  <a:srgbClr val="000000"/>
                </a:solidFill>
                <a:latin typeface="Gill Sans Light"/>
                <a:cs typeface="Gill Sans Light"/>
              </a:rPr>
              <a:t>Biologists + Clinicians</a:t>
            </a:r>
          </a:p>
          <a:p>
            <a:r>
              <a:rPr lang="en-US" dirty="0">
                <a:solidFill>
                  <a:srgbClr val="000000"/>
                </a:solidFill>
                <a:latin typeface="Gill Sans Light"/>
                <a:cs typeface="Gill Sans Light"/>
              </a:rPr>
              <a:t>collect molecular data: </a:t>
            </a:r>
          </a:p>
          <a:p>
            <a:r>
              <a:rPr lang="en-US" dirty="0">
                <a:solidFill>
                  <a:srgbClr val="000000"/>
                </a:solidFill>
                <a:latin typeface="Gill Sans Light"/>
                <a:cs typeface="Gill Sans Light"/>
              </a:rPr>
              <a:t>DNA &amp; Protein sequences,</a:t>
            </a:r>
          </a:p>
          <a:p>
            <a:r>
              <a:rPr lang="en-US" dirty="0">
                <a:solidFill>
                  <a:srgbClr val="000000"/>
                </a:solidFill>
                <a:latin typeface="Gill Sans Light"/>
                <a:cs typeface="Gill Sans Light"/>
              </a:rPr>
              <a:t>gene expression, mutations, </a:t>
            </a:r>
            <a:r>
              <a:rPr lang="en-US" dirty="0" err="1">
                <a:solidFill>
                  <a:srgbClr val="000000"/>
                </a:solidFill>
                <a:latin typeface="Gill Sans Light"/>
                <a:cs typeface="Gill Sans Light"/>
              </a:rPr>
              <a:t>etc</a:t>
            </a:r>
            <a:endParaRPr lang="en-US" dirty="0">
              <a:solidFill>
                <a:srgbClr val="000000"/>
              </a:solidFill>
              <a:latin typeface="Gill Sans Light"/>
              <a:cs typeface="Gill Sans Light"/>
            </a:endParaRPr>
          </a:p>
        </p:txBody>
      </p:sp>
      <p:sp>
        <p:nvSpPr>
          <p:cNvPr id="6" name="Rounded Rectangle 5"/>
          <p:cNvSpPr/>
          <p:nvPr/>
        </p:nvSpPr>
        <p:spPr>
          <a:xfrm>
            <a:off x="863015" y="4188208"/>
            <a:ext cx="3655392" cy="1424609"/>
          </a:xfrm>
          <a:prstGeom prst="roundRect">
            <a:avLst/>
          </a:prstGeom>
          <a:solidFill>
            <a:schemeClr val="accent5">
              <a:lumMod val="40000"/>
              <a:lumOff val="6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r>
              <a:rPr lang="en-US" b="1" dirty="0">
                <a:solidFill>
                  <a:srgbClr val="000000"/>
                </a:solidFill>
                <a:latin typeface="Gill Sans Light"/>
                <a:cs typeface="Gill Sans Light"/>
              </a:rPr>
              <a:t>Computer scientists </a:t>
            </a:r>
          </a:p>
          <a:p>
            <a:r>
              <a:rPr lang="en-US" dirty="0">
                <a:solidFill>
                  <a:srgbClr val="000000"/>
                </a:solidFill>
                <a:latin typeface="Gill Sans Light"/>
                <a:cs typeface="Gill Sans Light"/>
              </a:rPr>
              <a:t>(+Mathematicians, Statisticians, etc.)</a:t>
            </a:r>
          </a:p>
          <a:p>
            <a:r>
              <a:rPr lang="en-US" dirty="0">
                <a:solidFill>
                  <a:srgbClr val="000000"/>
                </a:solidFill>
                <a:latin typeface="Gill Sans Light"/>
                <a:cs typeface="Gill Sans Light"/>
              </a:rPr>
              <a:t>Develop tools, </a:t>
            </a:r>
            <a:r>
              <a:rPr lang="en-US" dirty="0" smtClean="0">
                <a:solidFill>
                  <a:srgbClr val="000000"/>
                </a:solidFill>
                <a:latin typeface="Gill Sans Light"/>
                <a:cs typeface="Gill Sans Light"/>
              </a:rPr>
              <a:t>software, </a:t>
            </a:r>
            <a:r>
              <a:rPr lang="en-US" dirty="0">
                <a:solidFill>
                  <a:srgbClr val="000000"/>
                </a:solidFill>
                <a:latin typeface="Gill Sans Light"/>
                <a:cs typeface="Gill Sans Light"/>
              </a:rPr>
              <a:t>algorithms </a:t>
            </a:r>
            <a:br>
              <a:rPr lang="en-US" dirty="0">
                <a:solidFill>
                  <a:srgbClr val="000000"/>
                </a:solidFill>
                <a:latin typeface="Gill Sans Light"/>
                <a:cs typeface="Gill Sans Light"/>
              </a:rPr>
            </a:br>
            <a:r>
              <a:rPr lang="en-US" dirty="0">
                <a:solidFill>
                  <a:srgbClr val="000000"/>
                </a:solidFill>
                <a:latin typeface="Gill Sans Light"/>
                <a:cs typeface="Gill Sans Light"/>
              </a:rPr>
              <a:t>to store and analyze the data.</a:t>
            </a:r>
          </a:p>
        </p:txBody>
      </p:sp>
      <p:sp>
        <p:nvSpPr>
          <p:cNvPr id="7" name="Rounded Rectangle 6"/>
          <p:cNvSpPr/>
          <p:nvPr/>
        </p:nvSpPr>
        <p:spPr>
          <a:xfrm>
            <a:off x="4825415" y="2920417"/>
            <a:ext cx="3655392" cy="1424609"/>
          </a:xfrm>
          <a:prstGeom prst="round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err="1">
                <a:solidFill>
                  <a:srgbClr val="000000"/>
                </a:solidFill>
                <a:latin typeface="Gill Sans Light"/>
                <a:cs typeface="Gill Sans Light"/>
              </a:rPr>
              <a:t>Bioinformaticians</a:t>
            </a:r>
            <a:endParaRPr lang="en-US" b="1" dirty="0">
              <a:solidFill>
                <a:srgbClr val="000000"/>
              </a:solidFill>
              <a:latin typeface="Gill Sans Light"/>
              <a:cs typeface="Gill Sans Light"/>
            </a:endParaRPr>
          </a:p>
          <a:p>
            <a:r>
              <a:rPr lang="en-US" dirty="0">
                <a:solidFill>
                  <a:srgbClr val="000000"/>
                </a:solidFill>
                <a:latin typeface="Gill Sans Light"/>
                <a:cs typeface="Gill Sans Light"/>
              </a:rPr>
              <a:t>Study biological questions by analyzing molecular data with the help of computers</a:t>
            </a:r>
          </a:p>
        </p:txBody>
      </p:sp>
      <p:sp>
        <p:nvSpPr>
          <p:cNvPr id="10" name="Bent Arrow 9"/>
          <p:cNvSpPr/>
          <p:nvPr/>
        </p:nvSpPr>
        <p:spPr>
          <a:xfrm>
            <a:off x="3356633" y="3697876"/>
            <a:ext cx="1468782" cy="490331"/>
          </a:xfrm>
          <a:prstGeom prst="bentArrow">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flipV="1">
            <a:off x="3356633" y="3207547"/>
            <a:ext cx="1468782" cy="490330"/>
          </a:xfrm>
          <a:prstGeom prst="bentArrow">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15169306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 bag of tricks</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6</a:t>
            </a:fld>
            <a:endParaRPr lang="en-AU" dirty="0"/>
          </a:p>
        </p:txBody>
      </p:sp>
      <p:sp>
        <p:nvSpPr>
          <p:cNvPr id="5" name="Cloud 4"/>
          <p:cNvSpPr/>
          <p:nvPr/>
        </p:nvSpPr>
        <p:spPr>
          <a:xfrm>
            <a:off x="1182275" y="2719341"/>
            <a:ext cx="1827470" cy="898250"/>
          </a:xfrm>
          <a:prstGeom prst="cloud">
            <a:avLst/>
          </a:prstGeom>
          <a:noFill/>
          <a:ln w="1905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dirty="0" smtClean="0">
                <a:solidFill>
                  <a:srgbClr val="000000"/>
                </a:solidFill>
              </a:rPr>
              <a:t>Algorithms</a:t>
            </a:r>
            <a:endParaRPr lang="en-AU" dirty="0">
              <a:solidFill>
                <a:srgbClr val="000000"/>
              </a:solidFill>
            </a:endParaRPr>
          </a:p>
        </p:txBody>
      </p:sp>
      <p:sp>
        <p:nvSpPr>
          <p:cNvPr id="6" name="Cloud 5"/>
          <p:cNvSpPr/>
          <p:nvPr/>
        </p:nvSpPr>
        <p:spPr>
          <a:xfrm>
            <a:off x="2364824" y="1905969"/>
            <a:ext cx="2208642" cy="801020"/>
          </a:xfrm>
          <a:prstGeom prst="cloud">
            <a:avLst/>
          </a:prstGeom>
          <a:noFill/>
          <a:ln w="1905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dirty="0" smtClean="0">
                <a:solidFill>
                  <a:srgbClr val="000000"/>
                </a:solidFill>
              </a:rPr>
              <a:t>Programming</a:t>
            </a:r>
            <a:endParaRPr lang="en-AU" dirty="0">
              <a:solidFill>
                <a:srgbClr val="000000"/>
              </a:solidFill>
            </a:endParaRPr>
          </a:p>
        </p:txBody>
      </p:sp>
      <p:sp>
        <p:nvSpPr>
          <p:cNvPr id="7" name="Cloud 6"/>
          <p:cNvSpPr/>
          <p:nvPr/>
        </p:nvSpPr>
        <p:spPr>
          <a:xfrm>
            <a:off x="4693660" y="1905969"/>
            <a:ext cx="1703461" cy="801020"/>
          </a:xfrm>
          <a:prstGeom prst="cloud">
            <a:avLst/>
          </a:prstGeom>
          <a:noFill/>
          <a:ln w="1905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dirty="0" smtClean="0">
                <a:solidFill>
                  <a:srgbClr val="000000"/>
                </a:solidFill>
              </a:rPr>
              <a:t>Statistics</a:t>
            </a:r>
            <a:endParaRPr lang="en-AU" dirty="0">
              <a:solidFill>
                <a:srgbClr val="000000"/>
              </a:solidFill>
            </a:endParaRPr>
          </a:p>
        </p:txBody>
      </p:sp>
      <p:sp>
        <p:nvSpPr>
          <p:cNvPr id="8" name="Cloud 7"/>
          <p:cNvSpPr/>
          <p:nvPr/>
        </p:nvSpPr>
        <p:spPr>
          <a:xfrm>
            <a:off x="5887295" y="2506616"/>
            <a:ext cx="2208642" cy="801020"/>
          </a:xfrm>
          <a:prstGeom prst="cloud">
            <a:avLst/>
          </a:prstGeom>
          <a:noFill/>
          <a:ln w="1905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dirty="0" smtClean="0">
                <a:solidFill>
                  <a:srgbClr val="000000"/>
                </a:solidFill>
              </a:rPr>
              <a:t>Databases</a:t>
            </a:r>
            <a:endParaRPr lang="en-AU" dirty="0">
              <a:solidFill>
                <a:srgbClr val="000000"/>
              </a:solidFill>
            </a:endParaRPr>
          </a:p>
        </p:txBody>
      </p:sp>
      <p:sp>
        <p:nvSpPr>
          <p:cNvPr id="9" name="Cloud 8"/>
          <p:cNvSpPr/>
          <p:nvPr/>
        </p:nvSpPr>
        <p:spPr>
          <a:xfrm>
            <a:off x="2232429" y="4334471"/>
            <a:ext cx="2208642" cy="1324374"/>
          </a:xfrm>
          <a:prstGeom prst="cloud">
            <a:avLst/>
          </a:prstGeom>
          <a:noFill/>
          <a:ln w="1905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dirty="0" smtClean="0">
                <a:solidFill>
                  <a:srgbClr val="000000"/>
                </a:solidFill>
              </a:rPr>
              <a:t>Biological knowledge</a:t>
            </a:r>
            <a:endParaRPr lang="en-AU" dirty="0">
              <a:solidFill>
                <a:srgbClr val="000000"/>
              </a:solidFill>
            </a:endParaRPr>
          </a:p>
        </p:txBody>
      </p:sp>
      <p:sp>
        <p:nvSpPr>
          <p:cNvPr id="10" name="Cloud 9"/>
          <p:cNvSpPr/>
          <p:nvPr/>
        </p:nvSpPr>
        <p:spPr>
          <a:xfrm>
            <a:off x="4441070" y="4360753"/>
            <a:ext cx="2208642" cy="1324374"/>
          </a:xfrm>
          <a:prstGeom prst="cloud">
            <a:avLst/>
          </a:prstGeom>
          <a:noFill/>
          <a:ln w="1905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dirty="0" smtClean="0">
                <a:solidFill>
                  <a:srgbClr val="000000"/>
                </a:solidFill>
              </a:rPr>
              <a:t>Medical</a:t>
            </a:r>
          </a:p>
          <a:p>
            <a:pPr algn="ctr"/>
            <a:r>
              <a:rPr lang="en-AU" dirty="0" smtClean="0">
                <a:solidFill>
                  <a:srgbClr val="000000"/>
                </a:solidFill>
              </a:rPr>
              <a:t>knowledge</a:t>
            </a:r>
            <a:endParaRPr lang="en-AU" dirty="0">
              <a:solidFill>
                <a:srgbClr val="000000"/>
              </a:solidFill>
            </a:endParaRPr>
          </a:p>
        </p:txBody>
      </p:sp>
      <p:sp>
        <p:nvSpPr>
          <p:cNvPr id="11" name="Cloud 10"/>
          <p:cNvSpPr/>
          <p:nvPr/>
        </p:nvSpPr>
        <p:spPr>
          <a:xfrm>
            <a:off x="1079450" y="3617591"/>
            <a:ext cx="2033121" cy="898250"/>
          </a:xfrm>
          <a:prstGeom prst="cloud">
            <a:avLst/>
          </a:prstGeom>
          <a:noFill/>
          <a:ln w="1905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dirty="0" smtClean="0">
                <a:solidFill>
                  <a:srgbClr val="000000"/>
                </a:solidFill>
              </a:rPr>
              <a:t>Creativity</a:t>
            </a:r>
            <a:endParaRPr lang="en-AU" dirty="0">
              <a:solidFill>
                <a:srgbClr val="000000"/>
              </a:solidFill>
            </a:endParaRPr>
          </a:p>
        </p:txBody>
      </p:sp>
      <p:sp>
        <p:nvSpPr>
          <p:cNvPr id="12" name="Cloud 11"/>
          <p:cNvSpPr/>
          <p:nvPr/>
        </p:nvSpPr>
        <p:spPr>
          <a:xfrm>
            <a:off x="6004245" y="3462503"/>
            <a:ext cx="2249481" cy="898250"/>
          </a:xfrm>
          <a:prstGeom prst="cloud">
            <a:avLst/>
          </a:prstGeom>
          <a:noFill/>
          <a:ln w="1905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lstStyle/>
          <a:p>
            <a:pPr algn="ctr"/>
            <a:r>
              <a:rPr lang="en-AU" dirty="0" smtClean="0">
                <a:solidFill>
                  <a:srgbClr val="000000"/>
                </a:solidFill>
              </a:rPr>
              <a:t>Web technologies</a:t>
            </a:r>
            <a:endParaRPr lang="en-AU" dirty="0">
              <a:solidFill>
                <a:srgbClr val="000000"/>
              </a:solidFill>
            </a:endParaRPr>
          </a:p>
        </p:txBody>
      </p:sp>
      <p:sp>
        <p:nvSpPr>
          <p:cNvPr id="13" name="Oval 12"/>
          <p:cNvSpPr/>
          <p:nvPr/>
        </p:nvSpPr>
        <p:spPr>
          <a:xfrm>
            <a:off x="3112571" y="2706989"/>
            <a:ext cx="2814443" cy="1613820"/>
          </a:xfrm>
          <a:prstGeom prst="ellipse">
            <a:avLst/>
          </a:prstGeom>
          <a:solidFill>
            <a:srgbClr val="9879FF">
              <a:alpha val="81000"/>
            </a:srgbClr>
          </a:solidFill>
          <a:ln>
            <a:no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scene3d>
              <a:camera prst="orthographicFront"/>
              <a:lightRig rig="glow" dir="tl">
                <a:rot lat="0" lon="0" rev="5400000"/>
              </a:lightRig>
            </a:scene3d>
            <a:sp3d contourW="12700">
              <a:contourClr>
                <a:schemeClr val="accent6">
                  <a:shade val="73000"/>
                </a:schemeClr>
              </a:contourClr>
            </a:sp3d>
          </a:bodyPr>
          <a:lstStyle/>
          <a:p>
            <a:pPr algn="ctr"/>
            <a:r>
              <a:rPr lang="en-AU" sz="2100" b="1" dirty="0" smtClean="0">
                <a:ln w="10541" cmpd="sng">
                  <a:solidFill>
                    <a:srgbClr val="7D7D7D">
                      <a:tint val="100000"/>
                      <a:shade val="100000"/>
                      <a:satMod val="110000"/>
                    </a:srgbClr>
                  </a:solidFill>
                  <a:prstDash val="solid"/>
                </a:ln>
                <a:solidFill>
                  <a:schemeClr val="bg1"/>
                </a:solidFill>
                <a:effectLst/>
              </a:rPr>
              <a:t>Bioinformatics</a:t>
            </a:r>
            <a:endParaRPr lang="en-AU" sz="2100" b="1" dirty="0">
              <a:ln w="11430"/>
              <a:solidFill>
                <a:schemeClr val="bg1"/>
              </a:solidFill>
              <a:effectLst/>
            </a:endParaRPr>
          </a:p>
        </p:txBody>
      </p:sp>
      <p:sp>
        <p:nvSpPr>
          <p:cNvPr id="14"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22770909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Bioinformatics and </a:t>
            </a:r>
            <a:br>
              <a:rPr lang="en-US" dirty="0" smtClean="0"/>
            </a:br>
            <a:r>
              <a:rPr lang="en-US" dirty="0" smtClean="0"/>
              <a:t>genome research?</a:t>
            </a:r>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7</a:t>
            </a:fld>
            <a:endParaRPr lang="en-AU" dirty="0"/>
          </a:p>
        </p:txBody>
      </p:sp>
      <p:pic>
        <p:nvPicPr>
          <p:cNvPr id="5" name="Picture 4"/>
          <p:cNvPicPr>
            <a:picLocks noChangeAspect="1"/>
          </p:cNvPicPr>
          <p:nvPr/>
        </p:nvPicPr>
        <p:blipFill>
          <a:blip r:embed="rId2"/>
          <a:stretch>
            <a:fillRect/>
          </a:stretch>
        </p:blipFill>
        <p:spPr>
          <a:xfrm>
            <a:off x="3718888" y="0"/>
            <a:ext cx="4645223" cy="6858000"/>
          </a:xfrm>
          <a:prstGeom prst="rect">
            <a:avLst/>
          </a:prstGeom>
        </p:spPr>
      </p:pic>
      <p:sp>
        <p:nvSpPr>
          <p:cNvPr id="6" name="Oval 5"/>
          <p:cNvSpPr/>
          <p:nvPr/>
        </p:nvSpPr>
        <p:spPr>
          <a:xfrm>
            <a:off x="1038412" y="1830293"/>
            <a:ext cx="2770065" cy="1240119"/>
          </a:xfrm>
          <a:prstGeom prst="ellipse">
            <a:avLst/>
          </a:prstGeom>
          <a:solidFill>
            <a:srgbClr val="9879FF">
              <a:alpha val="81000"/>
            </a:srgbClr>
          </a:solidFill>
          <a:ln>
            <a:noFill/>
          </a:ln>
          <a:effectLst/>
        </p:spPr>
        <p:style>
          <a:lnRef idx="1">
            <a:schemeClr val="accent1"/>
          </a:lnRef>
          <a:fillRef idx="3">
            <a:schemeClr val="accent1"/>
          </a:fillRef>
          <a:effectRef idx="2">
            <a:schemeClr val="accent1"/>
          </a:effectRef>
          <a:fontRef idx="minor">
            <a:schemeClr val="lt1"/>
          </a:fontRef>
        </p:style>
        <p:txBody>
          <a:bodyPr lIns="90748" tIns="45373" rIns="90748" bIns="45373" rtlCol="0" anchor="ctr">
            <a:scene3d>
              <a:camera prst="orthographicFront"/>
              <a:lightRig rig="glow" dir="tl">
                <a:rot lat="0" lon="0" rev="5400000"/>
              </a:lightRig>
            </a:scene3d>
            <a:sp3d contourW="12700">
              <a:contourClr>
                <a:schemeClr val="accent6">
                  <a:shade val="73000"/>
                </a:schemeClr>
              </a:contourClr>
            </a:sp3d>
          </a:bodyPr>
          <a:lstStyle/>
          <a:p>
            <a:pPr algn="ctr"/>
            <a:r>
              <a:rPr lang="en-AU" sz="2100" b="1" dirty="0" smtClean="0">
                <a:ln w="10541" cmpd="sng">
                  <a:solidFill>
                    <a:srgbClr val="7D7D7D">
                      <a:tint val="100000"/>
                      <a:shade val="100000"/>
                      <a:satMod val="110000"/>
                    </a:srgbClr>
                  </a:solidFill>
                  <a:prstDash val="solid"/>
                </a:ln>
                <a:solidFill>
                  <a:schemeClr val="bg1"/>
                </a:solidFill>
                <a:effectLst/>
              </a:rPr>
              <a:t>Bioinformatics</a:t>
            </a:r>
            <a:endParaRPr lang="en-AU" sz="2100" b="1" dirty="0">
              <a:ln w="11430"/>
              <a:solidFill>
                <a:schemeClr val="bg1"/>
              </a:solidFill>
              <a:effectLst/>
            </a:endParaRPr>
          </a:p>
        </p:txBody>
      </p:sp>
      <p:sp>
        <p:nvSpPr>
          <p:cNvPr id="7" name="Rounded Rectangle 6"/>
          <p:cNvSpPr/>
          <p:nvPr/>
        </p:nvSpPr>
        <p:spPr>
          <a:xfrm>
            <a:off x="3637280" y="1531471"/>
            <a:ext cx="4805680" cy="5326529"/>
          </a:xfrm>
          <a:prstGeom prst="roundRect">
            <a:avLst>
              <a:gd name="adj" fmla="val 3614"/>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36502" y="151878"/>
            <a:ext cx="2207498" cy="245520"/>
          </a:xfrm>
          <a:prstGeom prst="rect">
            <a:avLst/>
          </a:prstGeom>
          <a:noFill/>
        </p:spPr>
        <p:txBody>
          <a:bodyPr wrap="none" lIns="90748" tIns="45373" rIns="90748" bIns="45373" rtlCol="0">
            <a:spAutoFit/>
          </a:bodyPr>
          <a:lstStyle/>
          <a:p>
            <a:r>
              <a:rPr lang="ro-RO" sz="1000" dirty="0">
                <a:latin typeface="Gill Sans Light"/>
                <a:cs typeface="Gill Sans Light"/>
              </a:rPr>
              <a:t>Mol Biol Cell. 2014 Apr;25(8):1187-201</a:t>
            </a:r>
            <a:endParaRPr lang="en-AU" sz="1000" dirty="0">
              <a:latin typeface="Gill Sans Light"/>
              <a:cs typeface="Gill Sans Light"/>
            </a:endParaRPr>
          </a:p>
        </p:txBody>
      </p:sp>
      <p:sp>
        <p:nvSpPr>
          <p:cNvPr id="9" name="Slide Number Placeholder 3"/>
          <p:cNvSpPr txBox="1">
            <a:spLocks/>
          </p:cNvSpPr>
          <p:nvPr/>
        </p:nvSpPr>
        <p:spPr>
          <a:xfrm>
            <a:off x="-38608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29028759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p:txBody>
          <a:bodyPr/>
          <a:lstStyle/>
          <a:p>
            <a:r>
              <a:rPr lang="en-AU" dirty="0"/>
              <a:t>Data production in biology and medicine has outpaced our ability to analyse the incoming data </a:t>
            </a:r>
            <a:r>
              <a:rPr lang="en-AU" dirty="0">
                <a:sym typeface="Wingdings"/>
              </a:rPr>
              <a:t> e.g. sequencing</a:t>
            </a:r>
            <a:endParaRPr lang="en-AU" dirty="0"/>
          </a:p>
          <a:p>
            <a:r>
              <a:rPr lang="en-AU" dirty="0"/>
              <a:t>Problems:</a:t>
            </a:r>
          </a:p>
          <a:p>
            <a:pPr lvl="1"/>
            <a:r>
              <a:rPr lang="en-AU" dirty="0"/>
              <a:t>Data storage</a:t>
            </a:r>
          </a:p>
          <a:p>
            <a:pPr lvl="1"/>
            <a:r>
              <a:rPr lang="en-AU" dirty="0"/>
              <a:t>Data transfer</a:t>
            </a:r>
          </a:p>
          <a:p>
            <a:pPr lvl="1"/>
            <a:r>
              <a:rPr lang="en-AU" dirty="0"/>
              <a:t>Data security and privacy</a:t>
            </a:r>
          </a:p>
          <a:p>
            <a:pPr marL="0" indent="0">
              <a:buNone/>
            </a:pPr>
            <a:r>
              <a:rPr lang="en-AU" dirty="0"/>
              <a:t>	…and we did not talk about the actual analysis yet. </a:t>
            </a:r>
          </a:p>
          <a:p>
            <a:endParaRPr lang="en-US" dirty="0"/>
          </a:p>
        </p:txBody>
      </p:sp>
      <p:sp>
        <p:nvSpPr>
          <p:cNvPr id="4" name="Slide Number Placeholder 3"/>
          <p:cNvSpPr>
            <a:spLocks noGrp="1"/>
          </p:cNvSpPr>
          <p:nvPr>
            <p:ph type="sldNum" sz="quarter" idx="12"/>
          </p:nvPr>
        </p:nvSpPr>
        <p:spPr/>
        <p:txBody>
          <a:bodyPr/>
          <a:lstStyle/>
          <a:p>
            <a:fld id="{514E0ED1-0502-5948-B036-1C1E4DF6DFEA}" type="slidenum">
              <a:rPr lang="en-AU" smtClean="0"/>
              <a:t>8</a:t>
            </a:fld>
            <a:endParaRPr lang="en-AU" dirty="0"/>
          </a:p>
        </p:txBody>
      </p:sp>
      <p:sp>
        <p:nvSpPr>
          <p:cNvPr id="5"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19835687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a:xfrm>
            <a:off x="158375" y="1600200"/>
            <a:ext cx="4253430" cy="4525963"/>
          </a:xfrm>
        </p:spPr>
        <p:txBody>
          <a:bodyPr>
            <a:normAutofit/>
          </a:bodyPr>
          <a:lstStyle/>
          <a:p>
            <a:r>
              <a:rPr lang="en-AU" sz="2400" dirty="0"/>
              <a:t>Some examples:</a:t>
            </a:r>
          </a:p>
          <a:p>
            <a:pPr lvl="1"/>
            <a:r>
              <a:rPr lang="en-AU" sz="2000" dirty="0"/>
              <a:t>2000: 1 genome </a:t>
            </a:r>
            <a:r>
              <a:rPr lang="en-AU" sz="2000" dirty="0" smtClean="0"/>
              <a:t/>
            </a:r>
            <a:br>
              <a:rPr lang="en-AU" sz="2000" dirty="0" smtClean="0"/>
            </a:br>
            <a:r>
              <a:rPr lang="en-AU" sz="2000" dirty="0" smtClean="0">
                <a:sym typeface="Wingdings"/>
              </a:rPr>
              <a:t> </a:t>
            </a:r>
            <a:r>
              <a:rPr lang="en-AU" sz="2000" dirty="0">
                <a:sym typeface="Wingdings"/>
              </a:rPr>
              <a:t>Human genome project</a:t>
            </a:r>
          </a:p>
          <a:p>
            <a:pPr lvl="1"/>
            <a:r>
              <a:rPr lang="en-AU" sz="2000" dirty="0">
                <a:sym typeface="Wingdings"/>
              </a:rPr>
              <a:t>2008~2012: 1,000 </a:t>
            </a:r>
            <a:r>
              <a:rPr lang="en-AU" sz="2000" dirty="0" smtClean="0">
                <a:sym typeface="Wingdings"/>
              </a:rPr>
              <a:t>genomes</a:t>
            </a:r>
            <a:br>
              <a:rPr lang="en-AU" sz="2000" dirty="0" smtClean="0">
                <a:sym typeface="Wingdings"/>
              </a:rPr>
            </a:br>
            <a:r>
              <a:rPr lang="en-AU" sz="2000" dirty="0" smtClean="0">
                <a:sym typeface="Wingdings"/>
              </a:rPr>
              <a:t> </a:t>
            </a:r>
            <a:r>
              <a:rPr lang="en-AU" sz="2000" dirty="0">
                <a:sym typeface="Wingdings"/>
              </a:rPr>
              <a:t>1,000 genome project</a:t>
            </a:r>
          </a:p>
          <a:p>
            <a:pPr lvl="1"/>
            <a:r>
              <a:rPr lang="en-AU" sz="2000" dirty="0">
                <a:sym typeface="Wingdings"/>
              </a:rPr>
              <a:t>2008~?: 25,000 </a:t>
            </a:r>
            <a:r>
              <a:rPr lang="en-AU" sz="2000" dirty="0" smtClean="0">
                <a:sym typeface="Wingdings"/>
              </a:rPr>
              <a:t>genomes</a:t>
            </a:r>
            <a:br>
              <a:rPr lang="en-AU" sz="2000" dirty="0" smtClean="0">
                <a:sym typeface="Wingdings"/>
              </a:rPr>
            </a:br>
            <a:r>
              <a:rPr lang="en-AU" sz="2000" dirty="0" smtClean="0">
                <a:sym typeface="Wingdings"/>
              </a:rPr>
              <a:t> </a:t>
            </a:r>
            <a:r>
              <a:rPr lang="en-AU" sz="2000" dirty="0" err="1" smtClean="0">
                <a:sym typeface="Wingdings"/>
              </a:rPr>
              <a:t>Int.l</a:t>
            </a:r>
            <a:r>
              <a:rPr lang="en-AU" sz="2000" dirty="0" smtClean="0">
                <a:sym typeface="Wingdings"/>
              </a:rPr>
              <a:t> </a:t>
            </a:r>
            <a:r>
              <a:rPr lang="en-AU" sz="2000" dirty="0">
                <a:sym typeface="Wingdings"/>
              </a:rPr>
              <a:t>cancer genome project</a:t>
            </a:r>
          </a:p>
          <a:p>
            <a:pPr lvl="1"/>
            <a:r>
              <a:rPr lang="en-AU" sz="2000" dirty="0">
                <a:sym typeface="Wingdings"/>
              </a:rPr>
              <a:t>2012~2017: 100,000 genomes </a:t>
            </a:r>
            <a:r>
              <a:rPr lang="en-AU" sz="2000" dirty="0" smtClean="0">
                <a:sym typeface="Wingdings"/>
              </a:rPr>
              <a:t/>
            </a:r>
            <a:br>
              <a:rPr lang="en-AU" sz="2000" dirty="0" smtClean="0">
                <a:sym typeface="Wingdings"/>
              </a:rPr>
            </a:br>
            <a:r>
              <a:rPr lang="en-AU" sz="2000" dirty="0" smtClean="0">
                <a:sym typeface="Wingdings"/>
              </a:rPr>
              <a:t> UK </a:t>
            </a:r>
            <a:r>
              <a:rPr lang="en-AU" sz="2000" dirty="0">
                <a:sym typeface="Wingdings"/>
              </a:rPr>
              <a:t>100,000 genome </a:t>
            </a:r>
            <a:r>
              <a:rPr lang="en-AU" sz="2000" dirty="0" smtClean="0">
                <a:sym typeface="Wingdings"/>
              </a:rPr>
              <a:t>project</a:t>
            </a:r>
            <a:endParaRPr lang="en-AU" sz="2000" dirty="0">
              <a:sym typeface="Wingdings"/>
            </a:endParaRPr>
          </a:p>
          <a:p>
            <a:pPr lvl="2"/>
            <a:r>
              <a:rPr lang="en-AU" sz="1800" dirty="0">
                <a:sym typeface="Wingdings"/>
              </a:rPr>
              <a:t>10 Petabyte of data </a:t>
            </a:r>
            <a:r>
              <a:rPr lang="en-AU" sz="1800" dirty="0" smtClean="0">
                <a:sym typeface="Wingdings"/>
              </a:rPr>
              <a:t/>
            </a:r>
            <a:br>
              <a:rPr lang="en-AU" sz="1800" dirty="0" smtClean="0">
                <a:sym typeface="Wingdings"/>
              </a:rPr>
            </a:br>
            <a:r>
              <a:rPr lang="en-AU" sz="1800" dirty="0" smtClean="0">
                <a:sym typeface="Wingdings"/>
              </a:rPr>
              <a:t>(</a:t>
            </a:r>
            <a:r>
              <a:rPr lang="en-AU" sz="1800" dirty="0">
                <a:sym typeface="Wingdings"/>
              </a:rPr>
              <a:t>10,000,000 </a:t>
            </a:r>
            <a:r>
              <a:rPr lang="en-AU" sz="1800" dirty="0" smtClean="0">
                <a:sym typeface="Wingdings"/>
              </a:rPr>
              <a:t>GB, at </a:t>
            </a:r>
            <a:r>
              <a:rPr lang="en-AU" sz="1800" dirty="0">
                <a:sym typeface="Wingdings"/>
              </a:rPr>
              <a:t>100GB per human genome)</a:t>
            </a:r>
            <a:endParaRPr lang="en-AU" sz="1800" dirty="0"/>
          </a:p>
          <a:p>
            <a:endParaRPr lang="en-US" dirty="0"/>
          </a:p>
        </p:txBody>
      </p:sp>
      <p:sp>
        <p:nvSpPr>
          <p:cNvPr id="4" name="Slide Number Placeholder 3"/>
          <p:cNvSpPr>
            <a:spLocks noGrp="1"/>
          </p:cNvSpPr>
          <p:nvPr>
            <p:ph type="sldNum" sz="quarter" idx="12"/>
          </p:nvPr>
        </p:nvSpPr>
        <p:spPr>
          <a:xfrm>
            <a:off x="6482080" y="6356350"/>
            <a:ext cx="2133600" cy="365125"/>
          </a:xfrm>
        </p:spPr>
        <p:txBody>
          <a:bodyPr/>
          <a:lstStyle/>
          <a:p>
            <a:fld id="{514E0ED1-0502-5948-B036-1C1E4DF6DFEA}" type="slidenum">
              <a:rPr lang="en-AU" smtClean="0"/>
              <a:t>9</a:t>
            </a:fld>
            <a:endParaRPr lang="en-AU" dirty="0"/>
          </a:p>
        </p:txBody>
      </p:sp>
      <p:pic>
        <p:nvPicPr>
          <p:cNvPr id="7" name="Picture 6"/>
          <p:cNvPicPr>
            <a:picLocks noChangeAspect="1"/>
          </p:cNvPicPr>
          <p:nvPr/>
        </p:nvPicPr>
        <p:blipFill>
          <a:blip r:embed="rId2"/>
          <a:stretch>
            <a:fillRect/>
          </a:stretch>
        </p:blipFill>
        <p:spPr>
          <a:xfrm>
            <a:off x="4226561" y="1600200"/>
            <a:ext cx="4830944" cy="3748722"/>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5021261" y="1887246"/>
            <a:ext cx="2896604" cy="370482"/>
          </a:xfrm>
          <a:prstGeom prst="rect">
            <a:avLst/>
          </a:prstGeom>
          <a:noFill/>
        </p:spPr>
        <p:txBody>
          <a:bodyPr wrap="none" rtlCol="0">
            <a:spAutoFit/>
          </a:bodyPr>
          <a:lstStyle/>
          <a:p>
            <a:r>
              <a:rPr lang="is-IS" sz="1400" dirty="0">
                <a:solidFill>
                  <a:srgbClr val="FFFFFF"/>
                </a:solidFill>
              </a:rPr>
              <a:t>mega base pair = 1,000,000 bp</a:t>
            </a:r>
            <a:endParaRPr lang="en-AU" sz="1400" dirty="0">
              <a:solidFill>
                <a:srgbClr val="FFFFFF"/>
              </a:solidFill>
            </a:endParaRPr>
          </a:p>
        </p:txBody>
      </p:sp>
      <p:sp>
        <p:nvSpPr>
          <p:cNvPr id="9" name="Slide Number Placeholder 3"/>
          <p:cNvSpPr txBox="1">
            <a:spLocks/>
          </p:cNvSpPr>
          <p:nvPr/>
        </p:nvSpPr>
        <p:spPr>
          <a:xfrm>
            <a:off x="6217920" y="635666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Gill Sans Light"/>
                <a:ea typeface="+mn-ea"/>
                <a:cs typeface="Gill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Sebastian Schmeier</a:t>
            </a:r>
          </a:p>
        </p:txBody>
      </p:sp>
    </p:spTree>
    <p:extLst>
      <p:ext uri="{BB962C8B-B14F-4D97-AF65-F5344CB8AC3E}">
        <p14:creationId xmlns:p14="http://schemas.microsoft.com/office/powerpoint/2010/main" val="14619862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17470</TotalTime>
  <Words>1534</Words>
  <Application>Microsoft Macintosh PowerPoint</Application>
  <PresentationFormat>On-screen Show (4:3)</PresentationFormat>
  <Paragraphs>357</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Bioinformatics Introduction</vt:lpstr>
      <vt:lpstr>Overview</vt:lpstr>
      <vt:lpstr>Bioinformatics</vt:lpstr>
      <vt:lpstr>Bioinformatics</vt:lpstr>
      <vt:lpstr>Bioinformatics</vt:lpstr>
      <vt:lpstr>Bioinformatics bag of tricks</vt:lpstr>
      <vt:lpstr>Bioinformatics and  genome research?</vt:lpstr>
      <vt:lpstr>Big data?</vt:lpstr>
      <vt:lpstr>Big data?</vt:lpstr>
      <vt:lpstr>Analyzing “big” data</vt:lpstr>
      <vt:lpstr>Alternative: plain text-files</vt:lpstr>
      <vt:lpstr>Common file-systems and file-size limits</vt:lpstr>
      <vt:lpstr>Working with plain text files</vt:lpstr>
      <vt:lpstr>Command-line interface (CLI)</vt:lpstr>
      <vt:lpstr>Advantages of the CLI</vt:lpstr>
      <vt:lpstr>Disadvantages of the CLI</vt:lpstr>
      <vt:lpstr>Where can I use the CLI</vt:lpstr>
      <vt:lpstr>Evolution of computer operating systems</vt:lpstr>
      <vt:lpstr>PowerPoint Presentation</vt:lpstr>
      <vt:lpstr>PowerPoint Presentation</vt:lpstr>
      <vt:lpstr>PowerPoint Presentation</vt:lpstr>
      <vt:lpstr>Evolution of computer operating systems</vt:lpstr>
      <vt:lpstr>Yes! Android as well</vt:lpstr>
      <vt:lpstr>Advantages of Linux-based computers</vt:lpstr>
      <vt:lpstr>Disadvantages of Linux-based computers</vt:lpstr>
      <vt:lpstr>Most popular Linux distributions </vt:lpstr>
      <vt:lpstr>BioLinux 8</vt:lpstr>
      <vt:lpstr>The BioLinux user interface (Unity)</vt:lpstr>
      <vt:lpstr>How to run Linux</vt:lpstr>
      <vt:lpstr>Virtual machines (VMs)</vt:lpstr>
      <vt:lpstr>Virtual machines (2)</vt:lpstr>
      <vt:lpstr>Computing philosophy</vt:lpstr>
      <vt:lpstr>Computing philosophy (2)</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Regulation of miRNAs and its influence on diseases</dc:title>
  <dc:creator>Sebastian Schmeier</dc:creator>
  <cp:lastModifiedBy>Sebastian Schmeier</cp:lastModifiedBy>
  <cp:revision>1173</cp:revision>
  <dcterms:created xsi:type="dcterms:W3CDTF">2013-09-30T01:56:40Z</dcterms:created>
  <dcterms:modified xsi:type="dcterms:W3CDTF">2015-08-10T04:15:26Z</dcterms:modified>
</cp:coreProperties>
</file>